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1" r:id="rId4"/>
  </p:sldMasterIdLst>
  <p:notesMasterIdLst>
    <p:notesMasterId r:id="rId37"/>
  </p:notesMasterIdLst>
  <p:handoutMasterIdLst>
    <p:handoutMasterId r:id="rId38"/>
  </p:handoutMasterIdLst>
  <p:sldIdLst>
    <p:sldId id="256" r:id="rId5"/>
    <p:sldId id="390" r:id="rId6"/>
    <p:sldId id="373" r:id="rId7"/>
    <p:sldId id="283" r:id="rId8"/>
    <p:sldId id="412" r:id="rId9"/>
    <p:sldId id="414" r:id="rId10"/>
    <p:sldId id="413" r:id="rId11"/>
    <p:sldId id="392" r:id="rId12"/>
    <p:sldId id="415" r:id="rId13"/>
    <p:sldId id="311" r:id="rId14"/>
    <p:sldId id="395" r:id="rId15"/>
    <p:sldId id="369" r:id="rId16"/>
    <p:sldId id="426" r:id="rId17"/>
    <p:sldId id="427" r:id="rId18"/>
    <p:sldId id="344" r:id="rId19"/>
    <p:sldId id="402" r:id="rId20"/>
    <p:sldId id="343" r:id="rId21"/>
    <p:sldId id="416" r:id="rId22"/>
    <p:sldId id="370" r:id="rId23"/>
    <p:sldId id="371" r:id="rId24"/>
    <p:sldId id="417" r:id="rId25"/>
    <p:sldId id="422" r:id="rId26"/>
    <p:sldId id="421" r:id="rId27"/>
    <p:sldId id="425" r:id="rId28"/>
    <p:sldId id="424" r:id="rId29"/>
    <p:sldId id="419" r:id="rId30"/>
    <p:sldId id="420" r:id="rId31"/>
    <p:sldId id="428" r:id="rId32"/>
    <p:sldId id="429" r:id="rId33"/>
    <p:sldId id="297" r:id="rId34"/>
    <p:sldId id="418" r:id="rId35"/>
    <p:sldId id="368" r:id="rId36"/>
  </p:sldIdLst>
  <p:sldSz cx="9144000" cy="6858000" type="screen4x3"/>
  <p:notesSz cx="7010400" cy="9296400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272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74613" autoAdjust="0"/>
  </p:normalViewPr>
  <p:slideViewPr>
    <p:cSldViewPr>
      <p:cViewPr varScale="1">
        <p:scale>
          <a:sx n="82" d="100"/>
          <a:sy n="82" d="100"/>
        </p:scale>
        <p:origin x="18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104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980560-87BB-4774-9139-0BBE25EDBA13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E9A63-5721-4DFE-B835-C83F88D4A3EE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CUSTOMER</a:t>
          </a:r>
        </a:p>
      </dgm:t>
    </dgm:pt>
    <dgm:pt modelId="{8ECE7D53-D093-42D3-939E-8173D75E1867}" type="parTrans" cxnId="{410C356D-E800-4D6A-9A30-B69293A0501B}">
      <dgm:prSet/>
      <dgm:spPr/>
      <dgm:t>
        <a:bodyPr/>
        <a:lstStyle/>
        <a:p>
          <a:endParaRPr lang="en-US" sz="3600"/>
        </a:p>
      </dgm:t>
    </dgm:pt>
    <dgm:pt modelId="{93E2F379-BECB-47D4-8CFB-B3942F9A0D85}" type="sibTrans" cxnId="{410C356D-E800-4D6A-9A30-B69293A0501B}">
      <dgm:prSet/>
      <dgm:spPr/>
      <dgm:t>
        <a:bodyPr/>
        <a:lstStyle/>
        <a:p>
          <a:endParaRPr lang="en-US" sz="3600"/>
        </a:p>
      </dgm:t>
    </dgm:pt>
    <dgm:pt modelId="{D983F401-7D0B-4265-82FD-4169249FA7C9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Natural Supports</a:t>
          </a:r>
        </a:p>
      </dgm:t>
    </dgm:pt>
    <dgm:pt modelId="{DC35C123-471A-4A15-B045-4B8745E12B87}" type="parTrans" cxnId="{11ACD064-9FE8-4394-A599-1DC2D4ED9C42}">
      <dgm:prSet/>
      <dgm:spPr/>
      <dgm:t>
        <a:bodyPr/>
        <a:lstStyle/>
        <a:p>
          <a:endParaRPr lang="en-US" sz="3600"/>
        </a:p>
      </dgm:t>
    </dgm:pt>
    <dgm:pt modelId="{8294E290-3EA3-43AA-A454-97D10D0279EA}" type="sibTrans" cxnId="{11ACD064-9FE8-4394-A599-1DC2D4ED9C42}">
      <dgm:prSet/>
      <dgm:spPr/>
      <dgm:t>
        <a:bodyPr/>
        <a:lstStyle/>
        <a:p>
          <a:endParaRPr lang="en-US" sz="3600"/>
        </a:p>
      </dgm:t>
    </dgm:pt>
    <dgm:pt modelId="{EA17979A-ABC4-4767-8871-299549B143D6}">
      <dgm:prSet phldrT="[Text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APD Support Coordinator</a:t>
          </a:r>
        </a:p>
      </dgm:t>
    </dgm:pt>
    <dgm:pt modelId="{C493530B-8529-4672-8B1A-755FE5C44DD9}" type="parTrans" cxnId="{A8B48D0F-B247-471C-9526-538F932ED7B5}">
      <dgm:prSet/>
      <dgm:spPr/>
      <dgm:t>
        <a:bodyPr/>
        <a:lstStyle/>
        <a:p>
          <a:endParaRPr lang="en-US" sz="3600"/>
        </a:p>
      </dgm:t>
    </dgm:pt>
    <dgm:pt modelId="{FD2C004B-CA9E-40EF-ABBD-E3FE33B825FE}" type="sibTrans" cxnId="{A8B48D0F-B247-471C-9526-538F932ED7B5}">
      <dgm:prSet/>
      <dgm:spPr/>
      <dgm:t>
        <a:bodyPr/>
        <a:lstStyle/>
        <a:p>
          <a:endParaRPr lang="en-US" sz="3600"/>
        </a:p>
      </dgm:t>
    </dgm:pt>
    <dgm:pt modelId="{ED9373FA-0B26-41B1-97A3-9B44E7B7A519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Other Providers</a:t>
          </a:r>
        </a:p>
      </dgm:t>
    </dgm:pt>
    <dgm:pt modelId="{21F05DEB-B877-43E0-A039-C9DF336F431D}" type="parTrans" cxnId="{6699EC44-D940-447B-9E48-FEDEB8EDC325}">
      <dgm:prSet/>
      <dgm:spPr/>
      <dgm:t>
        <a:bodyPr/>
        <a:lstStyle/>
        <a:p>
          <a:endParaRPr lang="en-US" sz="3600"/>
        </a:p>
      </dgm:t>
    </dgm:pt>
    <dgm:pt modelId="{2076FEE7-99BB-44A2-97EE-42E2CEBD2E5A}" type="sibTrans" cxnId="{6699EC44-D940-447B-9E48-FEDEB8EDC325}">
      <dgm:prSet/>
      <dgm:spPr/>
      <dgm:t>
        <a:bodyPr/>
        <a:lstStyle/>
        <a:p>
          <a:endParaRPr lang="en-US" sz="3600"/>
        </a:p>
      </dgm:t>
    </dgm:pt>
    <dgm:pt modelId="{DCDF582B-507E-4B0E-B214-3547903D156E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VR Counselor</a:t>
          </a:r>
        </a:p>
      </dgm:t>
    </dgm:pt>
    <dgm:pt modelId="{80F218F3-E8FB-418D-A2DF-0B2968E9BF3F}" type="parTrans" cxnId="{33615D25-93A6-473D-9225-60ADBB1F3089}">
      <dgm:prSet/>
      <dgm:spPr/>
      <dgm:t>
        <a:bodyPr/>
        <a:lstStyle/>
        <a:p>
          <a:endParaRPr lang="en-US" sz="3600"/>
        </a:p>
      </dgm:t>
    </dgm:pt>
    <dgm:pt modelId="{2DF194C9-626D-488A-8086-DBEDCBA95ACB}" type="sibTrans" cxnId="{33615D25-93A6-473D-9225-60ADBB1F3089}">
      <dgm:prSet/>
      <dgm:spPr/>
      <dgm:t>
        <a:bodyPr/>
        <a:lstStyle/>
        <a:p>
          <a:endParaRPr lang="en-US" sz="3600"/>
        </a:p>
      </dgm:t>
    </dgm:pt>
    <dgm:pt modelId="{08E75DE3-6BDF-423E-ABEC-2C7E189B225B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Employment Specialist</a:t>
          </a:r>
        </a:p>
        <a:p>
          <a: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Job Coach</a:t>
          </a:r>
        </a:p>
      </dgm:t>
    </dgm:pt>
    <dgm:pt modelId="{10CE3D23-2B5E-4080-AA04-49689D369788}" type="parTrans" cxnId="{7EF71A1D-AC2D-41C0-981F-429CF6C95931}">
      <dgm:prSet/>
      <dgm:spPr/>
      <dgm:t>
        <a:bodyPr/>
        <a:lstStyle/>
        <a:p>
          <a:endParaRPr lang="en-US" sz="3600"/>
        </a:p>
      </dgm:t>
    </dgm:pt>
    <dgm:pt modelId="{35DDBB12-9105-49C9-AA0B-CAF8AC62055B}" type="sibTrans" cxnId="{7EF71A1D-AC2D-41C0-981F-429CF6C95931}">
      <dgm:prSet/>
      <dgm:spPr/>
      <dgm:t>
        <a:bodyPr/>
        <a:lstStyle/>
        <a:p>
          <a:endParaRPr lang="en-US" sz="3600"/>
        </a:p>
      </dgm:t>
    </dgm:pt>
    <dgm:pt modelId="{63144107-331D-47EB-BD9B-02318370CE0C}" type="pres">
      <dgm:prSet presAssocID="{7C980560-87BB-4774-9139-0BBE25EDBA1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345A033-6690-4CB8-B31F-784F28C1BDE7}" type="pres">
      <dgm:prSet presAssocID="{7CFE9A63-5721-4DFE-B835-C83F88D4A3EE}" presName="centerShape" presStyleLbl="node0" presStyleIdx="0" presStyleCnt="1" custScaleX="122163"/>
      <dgm:spPr/>
    </dgm:pt>
    <dgm:pt modelId="{57C4740E-C483-4551-AFB0-1EBA0EED3812}" type="pres">
      <dgm:prSet presAssocID="{D983F401-7D0B-4265-82FD-4169249FA7C9}" presName="node" presStyleLbl="node1" presStyleIdx="0" presStyleCnt="5" custScaleX="217330" custRadScaleRad="99868" custRadScaleInc="756">
        <dgm:presLayoutVars>
          <dgm:bulletEnabled val="1"/>
        </dgm:presLayoutVars>
      </dgm:prSet>
      <dgm:spPr/>
    </dgm:pt>
    <dgm:pt modelId="{79B543D1-99CF-4A22-B656-B74DF82C125A}" type="pres">
      <dgm:prSet presAssocID="{D983F401-7D0B-4265-82FD-4169249FA7C9}" presName="dummy" presStyleCnt="0"/>
      <dgm:spPr/>
    </dgm:pt>
    <dgm:pt modelId="{87CA9D92-C735-4DE4-9C7B-E4E410051D10}" type="pres">
      <dgm:prSet presAssocID="{8294E290-3EA3-43AA-A454-97D10D0279EA}" presName="sibTrans" presStyleLbl="sibTrans2D1" presStyleIdx="0" presStyleCnt="5"/>
      <dgm:spPr/>
    </dgm:pt>
    <dgm:pt modelId="{10C98121-0BEB-43DC-BB58-DD804DB6C6B9}" type="pres">
      <dgm:prSet presAssocID="{EA17979A-ABC4-4767-8871-299549B143D6}" presName="node" presStyleLbl="node1" presStyleIdx="1" presStyleCnt="5" custScaleX="157524" custRadScaleRad="119006" custRadScaleInc="12291">
        <dgm:presLayoutVars>
          <dgm:bulletEnabled val="1"/>
        </dgm:presLayoutVars>
      </dgm:prSet>
      <dgm:spPr/>
    </dgm:pt>
    <dgm:pt modelId="{090A537B-EA09-4592-9FCE-D32FC4321A9B}" type="pres">
      <dgm:prSet presAssocID="{EA17979A-ABC4-4767-8871-299549B143D6}" presName="dummy" presStyleCnt="0"/>
      <dgm:spPr/>
    </dgm:pt>
    <dgm:pt modelId="{678DA307-585B-408B-8F8A-3E6120C2956F}" type="pres">
      <dgm:prSet presAssocID="{FD2C004B-CA9E-40EF-ABBD-E3FE33B825FE}" presName="sibTrans" presStyleLbl="sibTrans2D1" presStyleIdx="1" presStyleCnt="5"/>
      <dgm:spPr/>
    </dgm:pt>
    <dgm:pt modelId="{0CC6D72C-A58A-43C4-A478-665AEE4513FA}" type="pres">
      <dgm:prSet presAssocID="{ED9373FA-0B26-41B1-97A3-9B44E7B7A519}" presName="node" presStyleLbl="node1" presStyleIdx="2" presStyleCnt="5" custScaleX="147812" custRadScaleRad="122314" custRadScaleInc="-52465">
        <dgm:presLayoutVars>
          <dgm:bulletEnabled val="1"/>
        </dgm:presLayoutVars>
      </dgm:prSet>
      <dgm:spPr/>
    </dgm:pt>
    <dgm:pt modelId="{4C2DDB3B-BA95-4BFE-9847-5AC795078278}" type="pres">
      <dgm:prSet presAssocID="{ED9373FA-0B26-41B1-97A3-9B44E7B7A519}" presName="dummy" presStyleCnt="0"/>
      <dgm:spPr/>
    </dgm:pt>
    <dgm:pt modelId="{8FAB0117-438A-47BA-8D7D-5F69BC4484E2}" type="pres">
      <dgm:prSet presAssocID="{2076FEE7-99BB-44A2-97EE-42E2CEBD2E5A}" presName="sibTrans" presStyleLbl="sibTrans2D1" presStyleIdx="2" presStyleCnt="5"/>
      <dgm:spPr/>
    </dgm:pt>
    <dgm:pt modelId="{C42E1CBF-1C4E-4D5D-B5D6-56A1A966260F}" type="pres">
      <dgm:prSet presAssocID="{DCDF582B-507E-4B0E-B214-3547903D156E}" presName="node" presStyleLbl="node1" presStyleIdx="3" presStyleCnt="5" custScaleX="158918" custRadScaleRad="110201" custRadScaleInc="28193">
        <dgm:presLayoutVars>
          <dgm:bulletEnabled val="1"/>
        </dgm:presLayoutVars>
      </dgm:prSet>
      <dgm:spPr/>
    </dgm:pt>
    <dgm:pt modelId="{68EBB919-3256-483C-BB69-30884D6A24BE}" type="pres">
      <dgm:prSet presAssocID="{DCDF582B-507E-4B0E-B214-3547903D156E}" presName="dummy" presStyleCnt="0"/>
      <dgm:spPr/>
    </dgm:pt>
    <dgm:pt modelId="{2BA1BDFB-972D-46D6-BF18-BBAE0D165179}" type="pres">
      <dgm:prSet presAssocID="{2DF194C9-626D-488A-8086-DBEDCBA95ACB}" presName="sibTrans" presStyleLbl="sibTrans2D1" presStyleIdx="3" presStyleCnt="5"/>
      <dgm:spPr/>
    </dgm:pt>
    <dgm:pt modelId="{E4B61DCB-1626-4618-AA06-84427BD64EF5}" type="pres">
      <dgm:prSet presAssocID="{08E75DE3-6BDF-423E-ABEC-2C7E189B225B}" presName="node" presStyleLbl="node1" presStyleIdx="4" presStyleCnt="5" custScaleX="174515" custRadScaleRad="119006" custRadScaleInc="-12291">
        <dgm:presLayoutVars>
          <dgm:bulletEnabled val="1"/>
        </dgm:presLayoutVars>
      </dgm:prSet>
      <dgm:spPr/>
    </dgm:pt>
    <dgm:pt modelId="{3F06E70F-6DB3-470C-8D39-0D9438024FEB}" type="pres">
      <dgm:prSet presAssocID="{08E75DE3-6BDF-423E-ABEC-2C7E189B225B}" presName="dummy" presStyleCnt="0"/>
      <dgm:spPr/>
    </dgm:pt>
    <dgm:pt modelId="{59061AF8-0F2F-4149-A6F6-53F051F2E27B}" type="pres">
      <dgm:prSet presAssocID="{35DDBB12-9105-49C9-AA0B-CAF8AC62055B}" presName="sibTrans" presStyleLbl="sibTrans2D1" presStyleIdx="4" presStyleCnt="5"/>
      <dgm:spPr/>
    </dgm:pt>
  </dgm:ptLst>
  <dgm:cxnLst>
    <dgm:cxn modelId="{F287EAA2-2B9A-4B3F-A227-77257E36AC47}" type="presOf" srcId="{DCDF582B-507E-4B0E-B214-3547903D156E}" destId="{C42E1CBF-1C4E-4D5D-B5D6-56A1A966260F}" srcOrd="0" destOrd="0" presId="urn:microsoft.com/office/officeart/2005/8/layout/radial6"/>
    <dgm:cxn modelId="{6E018820-3C56-4EFF-B1F4-C8A554A3A169}" type="presOf" srcId="{FD2C004B-CA9E-40EF-ABBD-E3FE33B825FE}" destId="{678DA307-585B-408B-8F8A-3E6120C2956F}" srcOrd="0" destOrd="0" presId="urn:microsoft.com/office/officeart/2005/8/layout/radial6"/>
    <dgm:cxn modelId="{6699EC44-D940-447B-9E48-FEDEB8EDC325}" srcId="{7CFE9A63-5721-4DFE-B835-C83F88D4A3EE}" destId="{ED9373FA-0B26-41B1-97A3-9B44E7B7A519}" srcOrd="2" destOrd="0" parTransId="{21F05DEB-B877-43E0-A039-C9DF336F431D}" sibTransId="{2076FEE7-99BB-44A2-97EE-42E2CEBD2E5A}"/>
    <dgm:cxn modelId="{9FF08880-D93F-495F-A38A-3A2B56EE90B0}" type="presOf" srcId="{2076FEE7-99BB-44A2-97EE-42E2CEBD2E5A}" destId="{8FAB0117-438A-47BA-8D7D-5F69BC4484E2}" srcOrd="0" destOrd="0" presId="urn:microsoft.com/office/officeart/2005/8/layout/radial6"/>
    <dgm:cxn modelId="{F4087957-A074-4EFE-9BF3-DFAA690B1FCF}" type="presOf" srcId="{35DDBB12-9105-49C9-AA0B-CAF8AC62055B}" destId="{59061AF8-0F2F-4149-A6F6-53F051F2E27B}" srcOrd="0" destOrd="0" presId="urn:microsoft.com/office/officeart/2005/8/layout/radial6"/>
    <dgm:cxn modelId="{0DDF60F6-732B-4490-9942-DAE5415C8B80}" type="presOf" srcId="{8294E290-3EA3-43AA-A454-97D10D0279EA}" destId="{87CA9D92-C735-4DE4-9C7B-E4E410051D10}" srcOrd="0" destOrd="0" presId="urn:microsoft.com/office/officeart/2005/8/layout/radial6"/>
    <dgm:cxn modelId="{410C356D-E800-4D6A-9A30-B69293A0501B}" srcId="{7C980560-87BB-4774-9139-0BBE25EDBA13}" destId="{7CFE9A63-5721-4DFE-B835-C83F88D4A3EE}" srcOrd="0" destOrd="0" parTransId="{8ECE7D53-D093-42D3-939E-8173D75E1867}" sibTransId="{93E2F379-BECB-47D4-8CFB-B3942F9A0D85}"/>
    <dgm:cxn modelId="{87B27679-38B7-4FA0-8CD4-442B0F82EC16}" type="presOf" srcId="{08E75DE3-6BDF-423E-ABEC-2C7E189B225B}" destId="{E4B61DCB-1626-4618-AA06-84427BD64EF5}" srcOrd="0" destOrd="0" presId="urn:microsoft.com/office/officeart/2005/8/layout/radial6"/>
    <dgm:cxn modelId="{37713AA5-2E23-4929-B3F9-D770EDF9C7EF}" type="presOf" srcId="{D983F401-7D0B-4265-82FD-4169249FA7C9}" destId="{57C4740E-C483-4551-AFB0-1EBA0EED3812}" srcOrd="0" destOrd="0" presId="urn:microsoft.com/office/officeart/2005/8/layout/radial6"/>
    <dgm:cxn modelId="{20F86593-25D4-4654-B5E1-228572672FDA}" type="presOf" srcId="{7CFE9A63-5721-4DFE-B835-C83F88D4A3EE}" destId="{8345A033-6690-4CB8-B31F-784F28C1BDE7}" srcOrd="0" destOrd="0" presId="urn:microsoft.com/office/officeart/2005/8/layout/radial6"/>
    <dgm:cxn modelId="{7EF71A1D-AC2D-41C0-981F-429CF6C95931}" srcId="{7CFE9A63-5721-4DFE-B835-C83F88D4A3EE}" destId="{08E75DE3-6BDF-423E-ABEC-2C7E189B225B}" srcOrd="4" destOrd="0" parTransId="{10CE3D23-2B5E-4080-AA04-49689D369788}" sibTransId="{35DDBB12-9105-49C9-AA0B-CAF8AC62055B}"/>
    <dgm:cxn modelId="{71869ECE-DD6D-4633-8022-28BA2B97C018}" type="presOf" srcId="{2DF194C9-626D-488A-8086-DBEDCBA95ACB}" destId="{2BA1BDFB-972D-46D6-BF18-BBAE0D165179}" srcOrd="0" destOrd="0" presId="urn:microsoft.com/office/officeart/2005/8/layout/radial6"/>
    <dgm:cxn modelId="{5812A8D5-5E0B-43C0-AF41-AA8F8E02C505}" type="presOf" srcId="{ED9373FA-0B26-41B1-97A3-9B44E7B7A519}" destId="{0CC6D72C-A58A-43C4-A478-665AEE4513FA}" srcOrd="0" destOrd="0" presId="urn:microsoft.com/office/officeart/2005/8/layout/radial6"/>
    <dgm:cxn modelId="{11ACD064-9FE8-4394-A599-1DC2D4ED9C42}" srcId="{7CFE9A63-5721-4DFE-B835-C83F88D4A3EE}" destId="{D983F401-7D0B-4265-82FD-4169249FA7C9}" srcOrd="0" destOrd="0" parTransId="{DC35C123-471A-4A15-B045-4B8745E12B87}" sibTransId="{8294E290-3EA3-43AA-A454-97D10D0279EA}"/>
    <dgm:cxn modelId="{D919BEB6-043A-4FE5-AB83-0863B83444D6}" type="presOf" srcId="{7C980560-87BB-4774-9139-0BBE25EDBA13}" destId="{63144107-331D-47EB-BD9B-02318370CE0C}" srcOrd="0" destOrd="0" presId="urn:microsoft.com/office/officeart/2005/8/layout/radial6"/>
    <dgm:cxn modelId="{269A7244-C1CF-4570-9CBA-B48463ADFC67}" type="presOf" srcId="{EA17979A-ABC4-4767-8871-299549B143D6}" destId="{10C98121-0BEB-43DC-BB58-DD804DB6C6B9}" srcOrd="0" destOrd="0" presId="urn:microsoft.com/office/officeart/2005/8/layout/radial6"/>
    <dgm:cxn modelId="{A8B48D0F-B247-471C-9526-538F932ED7B5}" srcId="{7CFE9A63-5721-4DFE-B835-C83F88D4A3EE}" destId="{EA17979A-ABC4-4767-8871-299549B143D6}" srcOrd="1" destOrd="0" parTransId="{C493530B-8529-4672-8B1A-755FE5C44DD9}" sibTransId="{FD2C004B-CA9E-40EF-ABBD-E3FE33B825FE}"/>
    <dgm:cxn modelId="{33615D25-93A6-473D-9225-60ADBB1F3089}" srcId="{7CFE9A63-5721-4DFE-B835-C83F88D4A3EE}" destId="{DCDF582B-507E-4B0E-B214-3547903D156E}" srcOrd="3" destOrd="0" parTransId="{80F218F3-E8FB-418D-A2DF-0B2968E9BF3F}" sibTransId="{2DF194C9-626D-488A-8086-DBEDCBA95ACB}"/>
    <dgm:cxn modelId="{FFD58B41-B5C9-4297-8A71-8875D6A5D86D}" type="presParOf" srcId="{63144107-331D-47EB-BD9B-02318370CE0C}" destId="{8345A033-6690-4CB8-B31F-784F28C1BDE7}" srcOrd="0" destOrd="0" presId="urn:microsoft.com/office/officeart/2005/8/layout/radial6"/>
    <dgm:cxn modelId="{5CBE1721-3AC6-43FC-9287-5B5FEE89145A}" type="presParOf" srcId="{63144107-331D-47EB-BD9B-02318370CE0C}" destId="{57C4740E-C483-4551-AFB0-1EBA0EED3812}" srcOrd="1" destOrd="0" presId="urn:microsoft.com/office/officeart/2005/8/layout/radial6"/>
    <dgm:cxn modelId="{0861BB04-455B-444E-9F39-1E7A9040EA4D}" type="presParOf" srcId="{63144107-331D-47EB-BD9B-02318370CE0C}" destId="{79B543D1-99CF-4A22-B656-B74DF82C125A}" srcOrd="2" destOrd="0" presId="urn:microsoft.com/office/officeart/2005/8/layout/radial6"/>
    <dgm:cxn modelId="{115C40FD-DFD5-4448-B927-4A3D316BAE4C}" type="presParOf" srcId="{63144107-331D-47EB-BD9B-02318370CE0C}" destId="{87CA9D92-C735-4DE4-9C7B-E4E410051D10}" srcOrd="3" destOrd="0" presId="urn:microsoft.com/office/officeart/2005/8/layout/radial6"/>
    <dgm:cxn modelId="{5639996E-0752-44F7-A162-02ABC1A7FD6E}" type="presParOf" srcId="{63144107-331D-47EB-BD9B-02318370CE0C}" destId="{10C98121-0BEB-43DC-BB58-DD804DB6C6B9}" srcOrd="4" destOrd="0" presId="urn:microsoft.com/office/officeart/2005/8/layout/radial6"/>
    <dgm:cxn modelId="{53ED4E64-21F0-4572-A484-7AEDBA4A57C5}" type="presParOf" srcId="{63144107-331D-47EB-BD9B-02318370CE0C}" destId="{090A537B-EA09-4592-9FCE-D32FC4321A9B}" srcOrd="5" destOrd="0" presId="urn:microsoft.com/office/officeart/2005/8/layout/radial6"/>
    <dgm:cxn modelId="{E30D8BF4-4A2C-47BC-A40B-9C1B0ADFD6E8}" type="presParOf" srcId="{63144107-331D-47EB-BD9B-02318370CE0C}" destId="{678DA307-585B-408B-8F8A-3E6120C2956F}" srcOrd="6" destOrd="0" presId="urn:microsoft.com/office/officeart/2005/8/layout/radial6"/>
    <dgm:cxn modelId="{78737AB0-2088-41B6-B29A-90C5E8F6ABDF}" type="presParOf" srcId="{63144107-331D-47EB-BD9B-02318370CE0C}" destId="{0CC6D72C-A58A-43C4-A478-665AEE4513FA}" srcOrd="7" destOrd="0" presId="urn:microsoft.com/office/officeart/2005/8/layout/radial6"/>
    <dgm:cxn modelId="{2DD93C75-7172-4317-9DD3-6D013BDFAB47}" type="presParOf" srcId="{63144107-331D-47EB-BD9B-02318370CE0C}" destId="{4C2DDB3B-BA95-4BFE-9847-5AC795078278}" srcOrd="8" destOrd="0" presId="urn:microsoft.com/office/officeart/2005/8/layout/radial6"/>
    <dgm:cxn modelId="{4337E610-F950-4373-901B-71DD54CF1376}" type="presParOf" srcId="{63144107-331D-47EB-BD9B-02318370CE0C}" destId="{8FAB0117-438A-47BA-8D7D-5F69BC4484E2}" srcOrd="9" destOrd="0" presId="urn:microsoft.com/office/officeart/2005/8/layout/radial6"/>
    <dgm:cxn modelId="{C4B0755E-94A4-436C-AA33-280E60DAA70F}" type="presParOf" srcId="{63144107-331D-47EB-BD9B-02318370CE0C}" destId="{C42E1CBF-1C4E-4D5D-B5D6-56A1A966260F}" srcOrd="10" destOrd="0" presId="urn:microsoft.com/office/officeart/2005/8/layout/radial6"/>
    <dgm:cxn modelId="{ADAA72C8-2F70-4C7F-9897-1A5DBEB0718C}" type="presParOf" srcId="{63144107-331D-47EB-BD9B-02318370CE0C}" destId="{68EBB919-3256-483C-BB69-30884D6A24BE}" srcOrd="11" destOrd="0" presId="urn:microsoft.com/office/officeart/2005/8/layout/radial6"/>
    <dgm:cxn modelId="{7D27D3AB-BC33-4C93-A745-A161BEB13651}" type="presParOf" srcId="{63144107-331D-47EB-BD9B-02318370CE0C}" destId="{2BA1BDFB-972D-46D6-BF18-BBAE0D165179}" srcOrd="12" destOrd="0" presId="urn:microsoft.com/office/officeart/2005/8/layout/radial6"/>
    <dgm:cxn modelId="{813BF634-CB71-40AA-BBF1-9A7F60CA5227}" type="presParOf" srcId="{63144107-331D-47EB-BD9B-02318370CE0C}" destId="{E4B61DCB-1626-4618-AA06-84427BD64EF5}" srcOrd="13" destOrd="0" presId="urn:microsoft.com/office/officeart/2005/8/layout/radial6"/>
    <dgm:cxn modelId="{59E0CEC7-1246-455F-BE8D-755EE1CBBB98}" type="presParOf" srcId="{63144107-331D-47EB-BD9B-02318370CE0C}" destId="{3F06E70F-6DB3-470C-8D39-0D9438024FEB}" srcOrd="14" destOrd="0" presId="urn:microsoft.com/office/officeart/2005/8/layout/radial6"/>
    <dgm:cxn modelId="{BCEE0FBC-F20E-41BB-B6DC-6FFEB9217C52}" type="presParOf" srcId="{63144107-331D-47EB-BD9B-02318370CE0C}" destId="{59061AF8-0F2F-4149-A6F6-53F051F2E27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61AF8-0F2F-4149-A6F6-53F051F2E27B}">
      <dsp:nvSpPr>
        <dsp:cNvPr id="0" name=""/>
        <dsp:cNvSpPr/>
      </dsp:nvSpPr>
      <dsp:spPr>
        <a:xfrm>
          <a:off x="986917" y="600445"/>
          <a:ext cx="4013631" cy="4013631"/>
        </a:xfrm>
        <a:prstGeom prst="blockArc">
          <a:avLst>
            <a:gd name="adj1" fmla="val 11876274"/>
            <a:gd name="adj2" fmla="val 16436002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A1BDFB-972D-46D6-BF18-BBAE0D165179}">
      <dsp:nvSpPr>
        <dsp:cNvPr id="0" name=""/>
        <dsp:cNvSpPr/>
      </dsp:nvSpPr>
      <dsp:spPr>
        <a:xfrm>
          <a:off x="944706" y="717931"/>
          <a:ext cx="4013631" cy="4013631"/>
        </a:xfrm>
        <a:prstGeom prst="blockArc">
          <a:avLst>
            <a:gd name="adj1" fmla="val 7883985"/>
            <a:gd name="adj2" fmla="val 12095244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B0117-438A-47BA-8D7D-5F69BC4484E2}">
      <dsp:nvSpPr>
        <dsp:cNvPr id="0" name=""/>
        <dsp:cNvSpPr/>
      </dsp:nvSpPr>
      <dsp:spPr>
        <a:xfrm>
          <a:off x="1280915" y="1103262"/>
          <a:ext cx="4013631" cy="4013631"/>
        </a:xfrm>
        <a:prstGeom prst="blockArc">
          <a:avLst>
            <a:gd name="adj1" fmla="val 2016592"/>
            <a:gd name="adj2" fmla="val 8783383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8DA307-585B-408B-8F8A-3E6120C2956F}">
      <dsp:nvSpPr>
        <dsp:cNvPr id="0" name=""/>
        <dsp:cNvSpPr/>
      </dsp:nvSpPr>
      <dsp:spPr>
        <a:xfrm>
          <a:off x="1394886" y="948769"/>
          <a:ext cx="4013631" cy="4013631"/>
        </a:xfrm>
        <a:prstGeom prst="blockArc">
          <a:avLst>
            <a:gd name="adj1" fmla="val 19856578"/>
            <a:gd name="adj2" fmla="val 2353414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A9D92-C735-4DE4-9C7B-E4E410051D10}">
      <dsp:nvSpPr>
        <dsp:cNvPr id="0" name=""/>
        <dsp:cNvSpPr/>
      </dsp:nvSpPr>
      <dsp:spPr>
        <a:xfrm>
          <a:off x="1243707" y="601242"/>
          <a:ext cx="4013631" cy="4013631"/>
        </a:xfrm>
        <a:prstGeom prst="blockArc">
          <a:avLst>
            <a:gd name="adj1" fmla="val 15985336"/>
            <a:gd name="adj2" fmla="val 20522257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45A033-6690-4CB8-B31F-784F28C1BDE7}">
      <dsp:nvSpPr>
        <dsp:cNvPr id="0" name=""/>
        <dsp:cNvSpPr/>
      </dsp:nvSpPr>
      <dsp:spPr>
        <a:xfrm>
          <a:off x="1993202" y="1685272"/>
          <a:ext cx="2257593" cy="1848017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CUSTOMER</a:t>
          </a:r>
        </a:p>
      </dsp:txBody>
      <dsp:txXfrm>
        <a:off x="2323819" y="1955908"/>
        <a:ext cx="1596359" cy="1306745"/>
      </dsp:txXfrm>
    </dsp:sp>
    <dsp:sp modelId="{57C4740E-C483-4551-AFB0-1EBA0EED3812}">
      <dsp:nvSpPr>
        <dsp:cNvPr id="0" name=""/>
        <dsp:cNvSpPr/>
      </dsp:nvSpPr>
      <dsp:spPr>
        <a:xfrm>
          <a:off x="1722495" y="4826"/>
          <a:ext cx="2811407" cy="1293612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Natural Supports</a:t>
          </a:r>
        </a:p>
      </dsp:txBody>
      <dsp:txXfrm>
        <a:off x="2134216" y="194271"/>
        <a:ext cx="1987965" cy="914722"/>
      </dsp:txXfrm>
    </dsp:sp>
    <dsp:sp modelId="{10C98121-0BEB-43DC-BB58-DD804DB6C6B9}">
      <dsp:nvSpPr>
        <dsp:cNvPr id="0" name=""/>
        <dsp:cNvSpPr/>
      </dsp:nvSpPr>
      <dsp:spPr>
        <a:xfrm>
          <a:off x="4096350" y="1356726"/>
          <a:ext cx="2037749" cy="1293612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APD Support Coordinator</a:t>
          </a:r>
        </a:p>
      </dsp:txBody>
      <dsp:txXfrm>
        <a:off x="4394771" y="1546171"/>
        <a:ext cx="1440907" cy="914722"/>
      </dsp:txXfrm>
    </dsp:sp>
    <dsp:sp modelId="{0CC6D72C-A58A-43C4-A478-665AEE4513FA}">
      <dsp:nvSpPr>
        <dsp:cNvPr id="0" name=""/>
        <dsp:cNvSpPr/>
      </dsp:nvSpPr>
      <dsp:spPr>
        <a:xfrm>
          <a:off x="3964217" y="3548336"/>
          <a:ext cx="1912114" cy="1293612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Other Providers</a:t>
          </a:r>
        </a:p>
      </dsp:txBody>
      <dsp:txXfrm>
        <a:off x="4244240" y="3737781"/>
        <a:ext cx="1352068" cy="914722"/>
      </dsp:txXfrm>
    </dsp:sp>
    <dsp:sp modelId="{C42E1CBF-1C4E-4D5D-B5D6-56A1A966260F}">
      <dsp:nvSpPr>
        <dsp:cNvPr id="0" name=""/>
        <dsp:cNvSpPr/>
      </dsp:nvSpPr>
      <dsp:spPr>
        <a:xfrm>
          <a:off x="627304" y="3548348"/>
          <a:ext cx="2055782" cy="1293612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VR Counselor</a:t>
          </a:r>
        </a:p>
      </dsp:txBody>
      <dsp:txXfrm>
        <a:off x="928366" y="3737793"/>
        <a:ext cx="1453658" cy="914722"/>
      </dsp:txXfrm>
    </dsp:sp>
    <dsp:sp modelId="{E4B61DCB-1626-4618-AA06-84427BD64EF5}">
      <dsp:nvSpPr>
        <dsp:cNvPr id="0" name=""/>
        <dsp:cNvSpPr/>
      </dsp:nvSpPr>
      <dsp:spPr>
        <a:xfrm>
          <a:off x="0" y="1356726"/>
          <a:ext cx="2257547" cy="1293612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Employment Specialist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Job Coach</a:t>
          </a:r>
        </a:p>
      </dsp:txBody>
      <dsp:txXfrm>
        <a:off x="330610" y="1546171"/>
        <a:ext cx="1596327" cy="914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09A14-DDBE-4547-92DB-7C8645B345C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85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D408C-0466-427E-AD51-AD44FF628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24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B1857A9-1B03-4138-A187-A130924B3322}" type="datetimeFigureOut">
              <a:rPr lang="en-US"/>
              <a:pPr>
                <a:defRPr/>
              </a:pPr>
              <a:t>6/12/2017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9EAD82D-EFED-4D9D-BED7-425FC8391C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91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AD82D-EFED-4D9D-BED7-425FC8391C1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538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FBECB-DDAB-4CA4-99DB-98C8ADE2223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367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41" indent="-17144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92FC3AE-3FC3-4346-9B1B-68C3589E08F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799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82A78-EF49-4F79-8F44-61E20F929C0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742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AD82D-EFED-4D9D-BED7-425FC8391C1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41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DA7193-5600-4DD1-9D7E-EF07AB78C7D5}" type="slidenum">
              <a:rPr lang="en-US" smtClean="0"/>
              <a:pPr eaLnBrk="1" hangingPunct="1"/>
              <a:t>16</a:t>
            </a:fld>
            <a:endParaRPr lang="en-US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7472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AD82D-EFED-4D9D-BED7-425FC8391C1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588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AD82D-EFED-4D9D-BED7-425FC8391C1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334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AD82D-EFED-4D9D-BED7-425FC8391C1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307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AD82D-EFED-4D9D-BED7-425FC8391C1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1830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44C6-39DA-4CDA-96EF-CAD77F760ED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730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46D0EC-F81D-4ECE-A168-49AFA3D7808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517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82A78-EF49-4F79-8F44-61E20F929C0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8762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Jan or Meghan</a:t>
            </a:r>
            <a:r>
              <a:rPr lang="en-US" b="1" u="none" baseline="0" dirty="0"/>
              <a:t> </a:t>
            </a:r>
            <a:r>
              <a:rPr lang="en-US" u="none" baseline="0" dirty="0"/>
              <a:t>– Pass out both APD and VR contact sheets. Explain the interagency agreements and commitment to making Florida an Employment First State. </a:t>
            </a:r>
          </a:p>
          <a:p>
            <a:endParaRPr lang="en-US" dirty="0"/>
          </a:p>
          <a:p>
            <a:r>
              <a:rPr lang="en-US" b="1" u="sng" dirty="0"/>
              <a:t>Jan</a:t>
            </a:r>
            <a:r>
              <a:rPr lang="en-US" b="0" u="none" baseline="0" dirty="0"/>
              <a:t> – VR to commit to provide the phase 1 services</a:t>
            </a:r>
          </a:p>
          <a:p>
            <a:endParaRPr lang="en-US" b="0" u="none" baseline="0" dirty="0"/>
          </a:p>
          <a:p>
            <a:r>
              <a:rPr lang="en-US" b="1" u="sng" baseline="0" dirty="0"/>
              <a:t>Meghan</a:t>
            </a:r>
            <a:r>
              <a:rPr lang="en-US" b="0" u="none" baseline="0" dirty="0"/>
              <a:t> – APD to commit to Phase 2 services for both Waiver and Waitlist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AD82D-EFED-4D9D-BED7-425FC8391C1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185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AD82D-EFED-4D9D-BED7-425FC8391C1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353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AD82D-EFED-4D9D-BED7-425FC8391C1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116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Meghan - </a:t>
            </a:r>
            <a:r>
              <a:rPr lang="en-US" b="0" u="none" dirty="0"/>
              <a:t> Will</a:t>
            </a:r>
            <a:r>
              <a:rPr lang="en-US" b="0" u="none" baseline="0" dirty="0"/>
              <a:t> Speak to the services APD provides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AD82D-EFED-4D9D-BED7-425FC8391C1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781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AD82D-EFED-4D9D-BED7-425FC8391C1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499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0EBD-D143-403F-8351-6097C9B1E91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035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AD82D-EFED-4D9D-BED7-425FC8391C1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869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AD82D-EFED-4D9D-BED7-425FC8391C1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887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0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ctrTitle"/>
          </p:nvPr>
        </p:nvSpPr>
        <p:spPr>
          <a:xfrm>
            <a:off x="4648200" y="3352800"/>
            <a:ext cx="4495800" cy="2362200"/>
          </a:xfrm>
        </p:spPr>
        <p:txBody>
          <a:bodyPr/>
          <a:lstStyle>
            <a:lvl1pPr>
              <a:defRPr sz="5000" smtClean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73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206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2001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3199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9472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622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937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67000"/>
            <a:ext cx="4038600" cy="4038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4038600" cy="4038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8068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4040188" cy="5746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32075"/>
            <a:ext cx="4040188" cy="39512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57401"/>
            <a:ext cx="4041775" cy="5746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32075"/>
            <a:ext cx="4041775" cy="39512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8636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125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32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629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38400"/>
            <a:ext cx="8229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2" r:id="rId1"/>
    <p:sldLayoutId id="2147484503" r:id="rId2"/>
    <p:sldLayoutId id="2147484504" r:id="rId3"/>
    <p:sldLayoutId id="2147484505" r:id="rId4"/>
    <p:sldLayoutId id="2147484506" r:id="rId5"/>
    <p:sldLayoutId id="2147484507" r:id="rId6"/>
    <p:sldLayoutId id="2147484508" r:id="rId7"/>
    <p:sldLayoutId id="2147484509" r:id="rId8"/>
    <p:sldLayoutId id="2147484510" r:id="rId9"/>
    <p:sldLayoutId id="2147484511" r:id="rId10"/>
    <p:sldLayoutId id="2147484512" r:id="rId11"/>
    <p:sldLayoutId id="2147484513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2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a.gov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dcares.org/" TargetMode="External"/><Relationship Id="rId2" Type="http://schemas.openxmlformats.org/officeDocument/2006/relationships/hyperlink" Target="http://www.rehabworks.org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/>
          </p:cNvSpPr>
          <p:nvPr>
            <p:ph type="ctrTitle"/>
          </p:nvPr>
        </p:nvSpPr>
        <p:spPr>
          <a:xfrm>
            <a:off x="0" y="3352800"/>
            <a:ext cx="9144000" cy="2362200"/>
          </a:xfrm>
        </p:spPr>
        <p:txBody>
          <a:bodyPr/>
          <a:lstStyle/>
          <a:p>
            <a:pPr eaLnBrk="1" hangingPunct="1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Navigating Employment </a:t>
            </a:r>
            <a:b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</a:t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Café - June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Competitive Employment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 supported employment approaches 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(not VR)</a:t>
            </a:r>
          </a:p>
          <a:p>
            <a:r>
              <a:rPr lang="en-US" dirty="0"/>
              <a:t>Individual supported employment approach</a:t>
            </a:r>
          </a:p>
          <a:p>
            <a:r>
              <a:rPr lang="en-US" dirty="0"/>
              <a:t>Self-employment/supported self-employment</a:t>
            </a:r>
          </a:p>
          <a:p>
            <a:r>
              <a:rPr lang="en-US" dirty="0"/>
              <a:t>Customized service options</a:t>
            </a:r>
          </a:p>
          <a:p>
            <a:r>
              <a:rPr lang="en-US" dirty="0"/>
              <a:t>Transition from school to work</a:t>
            </a:r>
          </a:p>
          <a:p>
            <a:r>
              <a:rPr lang="en-US" dirty="0"/>
              <a:t>Internships leading to paid employment</a:t>
            </a:r>
          </a:p>
          <a:p>
            <a:r>
              <a:rPr lang="en-US" dirty="0"/>
              <a:t>On-the-job training</a:t>
            </a:r>
          </a:p>
          <a:p>
            <a:r>
              <a:rPr lang="en-US" dirty="0"/>
              <a:t>“Who do you know” – personal networks</a:t>
            </a:r>
          </a:p>
        </p:txBody>
      </p:sp>
    </p:spTree>
    <p:extLst>
      <p:ext uri="{BB962C8B-B14F-4D97-AF65-F5344CB8AC3E}">
        <p14:creationId xmlns:p14="http://schemas.microsoft.com/office/powerpoint/2010/main" val="3547490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Your Career-Your Option</a:t>
            </a:r>
            <a:br>
              <a:rPr lang="en-US" sz="3600" dirty="0">
                <a:solidFill>
                  <a:schemeClr val="accent4">
                    <a:lumMod val="75000"/>
                  </a:schemeClr>
                </a:solidFill>
              </a:rPr>
            </a:b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3581400" cy="4144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successful career results when skills, abilities, dreams, and preferences are used to design a job or business</a:t>
            </a:r>
          </a:p>
          <a:p>
            <a:endParaRPr lang="en-US" dirty="0"/>
          </a:p>
          <a:p>
            <a:r>
              <a:rPr lang="en-US" dirty="0"/>
              <a:t>The more you know about yourself and the more you take ownership of the process, the more successful you will be</a:t>
            </a:r>
          </a:p>
          <a:p>
            <a:endParaRPr lang="en-US" dirty="0"/>
          </a:p>
        </p:txBody>
      </p:sp>
      <p:pic>
        <p:nvPicPr>
          <p:cNvPr id="4106" name="Picture 10" descr="C:\Users\cedupoint\AppData\Local\Microsoft\Windows\Temporary Internet Files\Content.IE5\3JJ1DI04\MP90042277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84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B84AA7-76CD-40C7-9580-D6EA80CF2D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932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3F2EE"/>
              </a:clrFrom>
              <a:clrTo>
                <a:srgbClr val="F3F2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966650"/>
            <a:ext cx="7620001" cy="48720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06680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Your Decision to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057400"/>
            <a:ext cx="6324600" cy="4419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 need to ask:</a:t>
            </a:r>
          </a:p>
          <a:p>
            <a:pPr marL="800100" lvl="0"/>
            <a:r>
              <a:rPr lang="en-US" dirty="0"/>
              <a:t>What kind of work do I want to do? </a:t>
            </a:r>
          </a:p>
          <a:p>
            <a:pPr marL="800100" lvl="0"/>
            <a:r>
              <a:rPr lang="en-US" dirty="0"/>
              <a:t>Am I ready to start making money?</a:t>
            </a:r>
          </a:p>
          <a:p>
            <a:pPr marL="800100" lvl="0"/>
            <a:r>
              <a:rPr lang="en-US" dirty="0"/>
              <a:t>How will work and income affect my benefits? </a:t>
            </a:r>
          </a:p>
          <a:p>
            <a:pPr marL="800100" lvl="0"/>
            <a:r>
              <a:rPr lang="en-US" dirty="0"/>
              <a:t>What will happen to my health insurance coverage if I work? </a:t>
            </a:r>
          </a:p>
        </p:txBody>
      </p:sp>
    </p:spTree>
    <p:extLst>
      <p:ext uri="{BB962C8B-B14F-4D97-AF65-F5344CB8AC3E}">
        <p14:creationId xmlns:p14="http://schemas.microsoft.com/office/powerpoint/2010/main" val="1712095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465320"/>
            <a:ext cx="1014984" cy="1028700"/>
          </a:xfrm>
          <a:prstGeom prst="rect">
            <a:avLst/>
          </a:prstGeom>
        </p:spPr>
      </p:pic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Supported Employment (SE) is: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2148" y="2072640"/>
            <a:ext cx="8229600" cy="478536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/>
              <a:t>C</a:t>
            </a:r>
            <a:r>
              <a:rPr lang="en-US" sz="2400" u="sng" dirty="0"/>
              <a:t>ompetitive integrated employment</a:t>
            </a:r>
            <a:r>
              <a:rPr lang="en-US" sz="2400" dirty="0"/>
              <a:t>, including “customized employment" in an...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I</a:t>
            </a:r>
            <a:r>
              <a:rPr lang="en-US" sz="2400" dirty="0"/>
              <a:t>ntegrated work setting maintained by providing…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E</a:t>
            </a:r>
            <a:r>
              <a:rPr lang="en-US" sz="2400" dirty="0"/>
              <a:t>xtended Services to individuals designated as having…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M</a:t>
            </a:r>
            <a:r>
              <a:rPr lang="en-US" sz="2400" dirty="0"/>
              <a:t>ost significant disabilities and for whom…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C</a:t>
            </a:r>
            <a:r>
              <a:rPr lang="en-US" sz="2400" dirty="0"/>
              <a:t>ompetitive employment has not historically occurred.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B050"/>
                </a:solidFill>
              </a:rPr>
              <a:t>This means that the job has to be a “real” job in a community location, has to pay at least minimum wage, must be an individual job, and is available for individuals who meet the VR definition of a person with a most significant disability.</a:t>
            </a:r>
            <a:endParaRPr lang="en-US" sz="320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838200" y="2667000"/>
            <a:ext cx="7086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609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655" y="4174737"/>
            <a:ext cx="1798539" cy="18415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0772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Supported Employment</a:t>
            </a:r>
            <a:br>
              <a:rPr lang="en-US" sz="3600" b="1" dirty="0"/>
            </a:br>
            <a:r>
              <a:rPr lang="en-US" sz="2400" b="1" dirty="0"/>
              <a:t>A Collaborative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b="1" dirty="0"/>
              <a:t>Phase I Services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000" u="sng" dirty="0"/>
              <a:t>VR funds Phase 1 services for eligible individuals</a:t>
            </a:r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/>
              <a:t>T</a:t>
            </a:r>
            <a:r>
              <a:rPr lang="en-US" sz="2000" dirty="0">
                <a:solidFill>
                  <a:schemeClr val="tx1"/>
                </a:solidFill>
              </a:rPr>
              <a:t>he intense and initial phase of obtaining and stabilizing employment opportunities for an individual with most significant disabilities</a:t>
            </a:r>
          </a:p>
          <a:p>
            <a:pPr marL="0" indent="0"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400" b="1" dirty="0"/>
              <a:t>Phase 2 Services </a:t>
            </a:r>
            <a:r>
              <a:rPr lang="en-US" sz="2400" dirty="0"/>
              <a:t>– </a:t>
            </a:r>
            <a:r>
              <a:rPr lang="en-US" sz="2400" b="1" dirty="0"/>
              <a:t>Follow-Along </a:t>
            </a:r>
            <a:r>
              <a:rPr lang="en-US" sz="2400" dirty="0"/>
              <a:t>– </a:t>
            </a:r>
            <a:r>
              <a:rPr lang="en-US" sz="2000" u="sng" dirty="0"/>
              <a:t>Has to be funded by a source other than VR, per Federal Regulations, although there is new language in WIOA for youth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tx1"/>
                </a:solidFill>
              </a:rPr>
              <a:t>Ongoing supports or services required to maintain long term employment; may be provided from a variety of sources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Funding typically associated with Agency for Persons with	          Disabilities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New focus is on natural supports and developing those supports within the natural setting of the job site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615" y="4953000"/>
            <a:ext cx="1472455" cy="8932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6643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cedupoint\AppData\Local\Microsoft\Windows\Temporary Internet Files\Content.IE5\GL1HRE5W\MP900405342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48"/>
          <a:stretch/>
        </p:blipFill>
        <p:spPr bwMode="auto">
          <a:xfrm>
            <a:off x="5634273" y="3733800"/>
            <a:ext cx="3063240" cy="270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Follow-Along Funding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Examples</a:t>
            </a:r>
            <a:r>
              <a:rPr lang="en-US" dirty="0"/>
              <a:t>:</a:t>
            </a:r>
          </a:p>
          <a:p>
            <a:r>
              <a:rPr lang="en-US" dirty="0"/>
              <a:t>Medicaid Waiver </a:t>
            </a:r>
          </a:p>
          <a:p>
            <a:r>
              <a:rPr lang="en-US" dirty="0"/>
              <a:t>General Revenue (e.g. Gov’s Rec)</a:t>
            </a:r>
          </a:p>
          <a:p>
            <a:r>
              <a:rPr lang="en-US" dirty="0"/>
              <a:t>Private Pay</a:t>
            </a:r>
          </a:p>
          <a:p>
            <a:r>
              <a:rPr lang="en-US" dirty="0"/>
              <a:t>SSA Work Incentives (e.g. PASS, IRWE)</a:t>
            </a:r>
          </a:p>
          <a:p>
            <a:r>
              <a:rPr lang="en-US" dirty="0"/>
              <a:t>Ticket to Work Program</a:t>
            </a:r>
          </a:p>
          <a:p>
            <a:r>
              <a:rPr lang="en-US" b="1" u="sng" dirty="0"/>
              <a:t>Natural Supports</a:t>
            </a:r>
          </a:p>
          <a:p>
            <a:r>
              <a:rPr lang="en-US" dirty="0"/>
              <a:t>Community resources, grants, etc.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766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1143000" y="2286000"/>
            <a:ext cx="2438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600" u="sng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PHASE I</a:t>
            </a:r>
          </a:p>
          <a:p>
            <a:pPr algn="ctr" eaLnBrk="0" hangingPunct="0"/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VR RESPONSBILILITY</a:t>
            </a:r>
            <a:endParaRPr lang="en-US" sz="1600" b="1" i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4495800" y="1676400"/>
            <a:ext cx="3733800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1400" u="sng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PHASE II- EXTENDED SERVICES</a:t>
            </a:r>
          </a:p>
          <a:p>
            <a:pPr eaLnBrk="0" hangingPunct="0"/>
            <a:r>
              <a:rPr lang="en-US" sz="1100" dirty="0">
                <a:latin typeface="+mn-lt"/>
              </a:rPr>
              <a:t>AGENCY FOR PERSONS WITH DISABILITIES</a:t>
            </a:r>
          </a:p>
          <a:p>
            <a:pPr eaLnBrk="0" hangingPunct="0"/>
            <a:r>
              <a:rPr lang="en-US" sz="1100" dirty="0">
                <a:latin typeface="+mn-lt"/>
              </a:rPr>
              <a:t>(APD)</a:t>
            </a:r>
          </a:p>
          <a:p>
            <a:pPr eaLnBrk="0" hangingPunct="0"/>
            <a:endParaRPr lang="en-US" sz="1100" dirty="0">
              <a:latin typeface="+mn-lt"/>
            </a:endParaRPr>
          </a:p>
          <a:p>
            <a:pPr eaLnBrk="0" hangingPunct="0"/>
            <a:r>
              <a:rPr lang="en-US" sz="1100" dirty="0">
                <a:latin typeface="+mn-lt"/>
              </a:rPr>
              <a:t>DEPARTMENT OF CHILDREN AND FAMILIES</a:t>
            </a:r>
          </a:p>
          <a:p>
            <a:pPr eaLnBrk="0" hangingPunct="0">
              <a:buFontTx/>
              <a:buChar char="•"/>
            </a:pPr>
            <a:r>
              <a:rPr lang="en-US" sz="1100" dirty="0">
                <a:latin typeface="+mn-lt"/>
              </a:rPr>
              <a:t>  Alcohol, Drug Abuse and Mental Health</a:t>
            </a:r>
          </a:p>
          <a:p>
            <a:pPr eaLnBrk="0" hangingPunct="0"/>
            <a:r>
              <a:rPr lang="en-US" sz="1100" dirty="0">
                <a:latin typeface="+mn-lt"/>
              </a:rPr>
              <a:t>Social Security, Self Pay, Foundations, Family</a:t>
            </a:r>
          </a:p>
          <a:p>
            <a:pPr eaLnBrk="0" hangingPunct="0"/>
            <a:r>
              <a:rPr lang="en-US" sz="1100" dirty="0">
                <a:latin typeface="+mn-lt"/>
              </a:rPr>
              <a:t>Natural Supports</a:t>
            </a:r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5724424" y="1889125"/>
            <a:ext cx="2084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800" b="1" dirty="0">
                <a:latin typeface="+mn-lt"/>
              </a:rPr>
              <a:t> </a:t>
            </a:r>
            <a:endParaRPr lang="en-US" sz="4000" b="1" i="1" dirty="0">
              <a:latin typeface="+mn-lt"/>
            </a:endParaRPr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6162574" y="2012950"/>
            <a:ext cx="2084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800" b="1" dirty="0">
                <a:latin typeface="+mn-lt"/>
              </a:rPr>
              <a:t> </a:t>
            </a:r>
            <a:endParaRPr lang="en-US" sz="4000" b="1" i="1" dirty="0">
              <a:latin typeface="+mn-lt"/>
            </a:endParaRPr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762000" y="2743200"/>
            <a:ext cx="151765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7938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+mn-lt"/>
            </a:endParaRPr>
          </a:p>
        </p:txBody>
      </p:sp>
      <p:grpSp>
        <p:nvGrpSpPr>
          <p:cNvPr id="22535" name="Group 9"/>
          <p:cNvGrpSpPr>
            <a:grpSpLocks/>
          </p:cNvGrpSpPr>
          <p:nvPr/>
        </p:nvGrpSpPr>
        <p:grpSpPr bwMode="auto">
          <a:xfrm>
            <a:off x="152400" y="3124200"/>
            <a:ext cx="8858250" cy="92075"/>
            <a:chOff x="531" y="2306"/>
            <a:chExt cx="5146" cy="58"/>
          </a:xfrm>
        </p:grpSpPr>
        <p:sp>
          <p:nvSpPr>
            <p:cNvPr id="22565" name="Line 10"/>
            <p:cNvSpPr>
              <a:spLocks noChangeShapeType="1"/>
            </p:cNvSpPr>
            <p:nvPr/>
          </p:nvSpPr>
          <p:spPr bwMode="auto">
            <a:xfrm>
              <a:off x="531" y="2334"/>
              <a:ext cx="5093" cy="1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2566" name="Freeform 11"/>
            <p:cNvSpPr>
              <a:spLocks/>
            </p:cNvSpPr>
            <p:nvPr/>
          </p:nvSpPr>
          <p:spPr bwMode="auto">
            <a:xfrm>
              <a:off x="5621" y="2306"/>
              <a:ext cx="56" cy="58"/>
            </a:xfrm>
            <a:custGeom>
              <a:avLst/>
              <a:gdLst>
                <a:gd name="T0" fmla="*/ 0 w 56"/>
                <a:gd name="T1" fmla="*/ 58 h 58"/>
                <a:gd name="T2" fmla="*/ 56 w 56"/>
                <a:gd name="T3" fmla="*/ 28 h 58"/>
                <a:gd name="T4" fmla="*/ 0 w 56"/>
                <a:gd name="T5" fmla="*/ 0 h 58"/>
                <a:gd name="T6" fmla="*/ 0 w 56"/>
                <a:gd name="T7" fmla="*/ 58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58">
                  <a:moveTo>
                    <a:pt x="0" y="58"/>
                  </a:moveTo>
                  <a:lnTo>
                    <a:pt x="56" y="28"/>
                  </a:lnTo>
                  <a:lnTo>
                    <a:pt x="0" y="0"/>
                  </a:lnTo>
                  <a:lnTo>
                    <a:pt x="0" y="58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22536" name="Rectangle 12"/>
          <p:cNvSpPr>
            <a:spLocks noChangeArrowheads="1"/>
          </p:cNvSpPr>
          <p:nvPr/>
        </p:nvSpPr>
        <p:spPr bwMode="auto">
          <a:xfrm>
            <a:off x="1431925" y="3116263"/>
            <a:ext cx="17732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7938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22537" name="Rectangle 13"/>
          <p:cNvSpPr>
            <a:spLocks noChangeArrowheads="1"/>
          </p:cNvSpPr>
          <p:nvPr/>
        </p:nvSpPr>
        <p:spPr bwMode="auto">
          <a:xfrm>
            <a:off x="914400" y="3352800"/>
            <a:ext cx="1266825" cy="381000"/>
          </a:xfrm>
          <a:prstGeom prst="rect">
            <a:avLst/>
          </a:prstGeom>
          <a:noFill/>
          <a:ln w="8001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n-US" sz="1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PLACE/TRAIN</a:t>
            </a:r>
          </a:p>
          <a:p>
            <a:pPr algn="ctr" eaLnBrk="0" hangingPunct="0"/>
            <a:r>
              <a:rPr lang="en-US" sz="1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BEGINS</a:t>
            </a:r>
          </a:p>
        </p:txBody>
      </p:sp>
      <p:grpSp>
        <p:nvGrpSpPr>
          <p:cNvPr id="22538" name="Group 14"/>
          <p:cNvGrpSpPr>
            <a:grpSpLocks/>
          </p:cNvGrpSpPr>
          <p:nvPr/>
        </p:nvGrpSpPr>
        <p:grpSpPr bwMode="auto">
          <a:xfrm>
            <a:off x="2971800" y="3124200"/>
            <a:ext cx="76200" cy="533400"/>
            <a:chOff x="715" y="2811"/>
            <a:chExt cx="58" cy="478"/>
          </a:xfrm>
        </p:grpSpPr>
        <p:sp>
          <p:nvSpPr>
            <p:cNvPr id="22563" name="Line 15"/>
            <p:cNvSpPr>
              <a:spLocks noChangeShapeType="1"/>
            </p:cNvSpPr>
            <p:nvPr/>
          </p:nvSpPr>
          <p:spPr bwMode="auto">
            <a:xfrm flipV="1">
              <a:off x="743" y="2864"/>
              <a:ext cx="1" cy="425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2564" name="Freeform 16"/>
            <p:cNvSpPr>
              <a:spLocks/>
            </p:cNvSpPr>
            <p:nvPr/>
          </p:nvSpPr>
          <p:spPr bwMode="auto">
            <a:xfrm>
              <a:off x="715" y="2811"/>
              <a:ext cx="58" cy="57"/>
            </a:xfrm>
            <a:custGeom>
              <a:avLst/>
              <a:gdLst>
                <a:gd name="T0" fmla="*/ 58 w 58"/>
                <a:gd name="T1" fmla="*/ 57 h 57"/>
                <a:gd name="T2" fmla="*/ 28 w 58"/>
                <a:gd name="T3" fmla="*/ 0 h 57"/>
                <a:gd name="T4" fmla="*/ 0 w 58"/>
                <a:gd name="T5" fmla="*/ 57 h 57"/>
                <a:gd name="T6" fmla="*/ 58 w 58"/>
                <a:gd name="T7" fmla="*/ 57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57">
                  <a:moveTo>
                    <a:pt x="58" y="57"/>
                  </a:moveTo>
                  <a:lnTo>
                    <a:pt x="28" y="0"/>
                  </a:lnTo>
                  <a:lnTo>
                    <a:pt x="0" y="57"/>
                  </a:lnTo>
                  <a:lnTo>
                    <a:pt x="58" y="57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</p:grpSp>
      <p:sp>
        <p:nvSpPr>
          <p:cNvPr id="22539" name="Rectangle 17"/>
          <p:cNvSpPr>
            <a:spLocks noChangeArrowheads="1"/>
          </p:cNvSpPr>
          <p:nvPr/>
        </p:nvSpPr>
        <p:spPr bwMode="auto">
          <a:xfrm>
            <a:off x="2362200" y="3657600"/>
            <a:ext cx="1266825" cy="838200"/>
          </a:xfrm>
          <a:prstGeom prst="rect">
            <a:avLst/>
          </a:prstGeom>
          <a:noFill/>
          <a:ln w="8001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n-US" sz="1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TRAINING BEGINS</a:t>
            </a:r>
          </a:p>
          <a:p>
            <a:pPr algn="ctr" eaLnBrk="0" hangingPunct="0"/>
            <a:r>
              <a:rPr lang="en-US" sz="1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(PLACEMENT)</a:t>
            </a:r>
          </a:p>
          <a:p>
            <a:pPr algn="ctr" eaLnBrk="0" hangingPunct="0"/>
            <a:r>
              <a:rPr lang="en-US" sz="1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“IN SERVICE</a:t>
            </a:r>
            <a:r>
              <a:rPr lang="en-US" sz="1000" b="1" dirty="0">
                <a:latin typeface="+mn-lt"/>
              </a:rPr>
              <a:t>”</a:t>
            </a:r>
          </a:p>
        </p:txBody>
      </p:sp>
      <p:sp>
        <p:nvSpPr>
          <p:cNvPr id="22540" name="Rectangle 18"/>
          <p:cNvSpPr>
            <a:spLocks noChangeArrowheads="1"/>
          </p:cNvSpPr>
          <p:nvPr/>
        </p:nvSpPr>
        <p:spPr bwMode="auto">
          <a:xfrm>
            <a:off x="3962400" y="3352800"/>
            <a:ext cx="1524000" cy="533400"/>
          </a:xfrm>
          <a:prstGeom prst="rect">
            <a:avLst/>
          </a:prstGeom>
          <a:noFill/>
          <a:ln w="8001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n-US" sz="1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90 DAYS OF </a:t>
            </a:r>
          </a:p>
          <a:p>
            <a:pPr algn="ctr" eaLnBrk="0" hangingPunct="0"/>
            <a:r>
              <a:rPr lang="en-US" sz="1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STABLE </a:t>
            </a:r>
          </a:p>
          <a:p>
            <a:pPr algn="ctr" eaLnBrk="0" hangingPunct="0"/>
            <a:r>
              <a:rPr lang="en-US" sz="1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EMPLOYMEN</a:t>
            </a:r>
            <a:r>
              <a:rPr lang="en-US" sz="1000" b="1" dirty="0">
                <a:latin typeface="+mn-lt"/>
              </a:rPr>
              <a:t>T</a:t>
            </a:r>
          </a:p>
        </p:txBody>
      </p:sp>
      <p:sp>
        <p:nvSpPr>
          <p:cNvPr id="22541" name="Rectangle 19"/>
          <p:cNvSpPr>
            <a:spLocks noChangeArrowheads="1"/>
          </p:cNvSpPr>
          <p:nvPr/>
        </p:nvSpPr>
        <p:spPr bwMode="auto">
          <a:xfrm>
            <a:off x="2514600" y="4876800"/>
            <a:ext cx="1981200" cy="1219200"/>
          </a:xfrm>
          <a:prstGeom prst="rect">
            <a:avLst/>
          </a:prstGeom>
          <a:noFill/>
          <a:ln w="8001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n-US" sz="1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STABILIZED JOB</a:t>
            </a:r>
          </a:p>
          <a:p>
            <a:pPr algn="ctr" eaLnBrk="0" hangingPunct="0"/>
            <a:r>
              <a:rPr lang="en-US" sz="1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PERFORMANCE TO THE SATISFACTION OF: EMPLOYER, JOB COACH, VR COUNSELOR, AND CUSTOMER</a:t>
            </a:r>
          </a:p>
        </p:txBody>
      </p:sp>
      <p:grpSp>
        <p:nvGrpSpPr>
          <p:cNvPr id="22542" name="Group 20"/>
          <p:cNvGrpSpPr>
            <a:grpSpLocks/>
          </p:cNvGrpSpPr>
          <p:nvPr/>
        </p:nvGrpSpPr>
        <p:grpSpPr bwMode="auto">
          <a:xfrm>
            <a:off x="3657600" y="3200400"/>
            <a:ext cx="76200" cy="1676400"/>
            <a:chOff x="1935" y="2811"/>
            <a:chExt cx="58" cy="478"/>
          </a:xfrm>
        </p:grpSpPr>
        <p:sp>
          <p:nvSpPr>
            <p:cNvPr id="22561" name="Line 21"/>
            <p:cNvSpPr>
              <a:spLocks noChangeShapeType="1"/>
            </p:cNvSpPr>
            <p:nvPr/>
          </p:nvSpPr>
          <p:spPr bwMode="auto">
            <a:xfrm flipV="1">
              <a:off x="1963" y="2864"/>
              <a:ext cx="1" cy="425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2562" name="Freeform 22"/>
            <p:cNvSpPr>
              <a:spLocks/>
            </p:cNvSpPr>
            <p:nvPr/>
          </p:nvSpPr>
          <p:spPr bwMode="auto">
            <a:xfrm>
              <a:off x="1935" y="2811"/>
              <a:ext cx="58" cy="57"/>
            </a:xfrm>
            <a:custGeom>
              <a:avLst/>
              <a:gdLst>
                <a:gd name="T0" fmla="*/ 58 w 58"/>
                <a:gd name="T1" fmla="*/ 57 h 57"/>
                <a:gd name="T2" fmla="*/ 28 w 58"/>
                <a:gd name="T3" fmla="*/ 0 h 57"/>
                <a:gd name="T4" fmla="*/ 0 w 58"/>
                <a:gd name="T5" fmla="*/ 57 h 57"/>
                <a:gd name="T6" fmla="*/ 58 w 58"/>
                <a:gd name="T7" fmla="*/ 57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57">
                  <a:moveTo>
                    <a:pt x="58" y="57"/>
                  </a:moveTo>
                  <a:lnTo>
                    <a:pt x="28" y="0"/>
                  </a:lnTo>
                  <a:lnTo>
                    <a:pt x="0" y="57"/>
                  </a:lnTo>
                  <a:lnTo>
                    <a:pt x="58" y="57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22543" name="Rectangle 23"/>
          <p:cNvSpPr>
            <a:spLocks noChangeArrowheads="1"/>
          </p:cNvSpPr>
          <p:nvPr/>
        </p:nvSpPr>
        <p:spPr bwMode="auto">
          <a:xfrm>
            <a:off x="4724400" y="4800600"/>
            <a:ext cx="2211388" cy="1295400"/>
          </a:xfrm>
          <a:prstGeom prst="rect">
            <a:avLst/>
          </a:prstGeom>
          <a:noFill/>
          <a:ln w="8001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sz="1000" b="1" dirty="0">
              <a:latin typeface="+mn-lt"/>
            </a:endParaRPr>
          </a:p>
          <a:p>
            <a:pPr algn="ctr" eaLnBrk="0" hangingPunct="0"/>
            <a:r>
              <a:rPr lang="en-US" sz="1000" b="1" dirty="0">
                <a:latin typeface="+mn-lt"/>
              </a:rPr>
              <a:t>“</a:t>
            </a:r>
            <a:r>
              <a:rPr lang="en-US" sz="1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TRANSITION” TO PHASE II</a:t>
            </a:r>
          </a:p>
          <a:p>
            <a:pPr algn="ctr" eaLnBrk="0" hangingPunct="0"/>
            <a:r>
              <a:rPr lang="en-US" sz="1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HOURLY WORK GOAL ON</a:t>
            </a:r>
          </a:p>
          <a:p>
            <a:pPr algn="ctr" eaLnBrk="0" hangingPunct="0"/>
            <a:r>
              <a:rPr lang="en-US" sz="1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IPE MET.</a:t>
            </a:r>
          </a:p>
          <a:p>
            <a:pPr algn="ctr" eaLnBrk="0" hangingPunct="0"/>
            <a:endParaRPr lang="en-US" sz="10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algn="ctr" eaLnBrk="0" hangingPunct="0"/>
            <a:r>
              <a:rPr lang="en-US" sz="1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CONSUMER MAKING</a:t>
            </a:r>
          </a:p>
          <a:p>
            <a:pPr algn="ctr" eaLnBrk="0" hangingPunct="0"/>
            <a:r>
              <a:rPr lang="en-US" sz="1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COMPETITIVE WAGES</a:t>
            </a:r>
          </a:p>
        </p:txBody>
      </p:sp>
      <p:sp>
        <p:nvSpPr>
          <p:cNvPr id="22544" name="Rectangle 24"/>
          <p:cNvSpPr>
            <a:spLocks noChangeArrowheads="1"/>
          </p:cNvSpPr>
          <p:nvPr/>
        </p:nvSpPr>
        <p:spPr bwMode="auto">
          <a:xfrm>
            <a:off x="4472223" y="5448300"/>
            <a:ext cx="11541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100" b="1" dirty="0">
                <a:solidFill>
                  <a:srgbClr val="FFFF00"/>
                </a:solidFill>
                <a:latin typeface="+mn-lt"/>
              </a:rPr>
              <a:t>    </a:t>
            </a:r>
            <a:endParaRPr lang="en-US" sz="4000" b="1" i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2545" name="Rectangle 25"/>
          <p:cNvSpPr>
            <a:spLocks noChangeArrowheads="1"/>
          </p:cNvSpPr>
          <p:nvPr/>
        </p:nvSpPr>
        <p:spPr bwMode="auto">
          <a:xfrm>
            <a:off x="7010400" y="4648200"/>
            <a:ext cx="1600200" cy="1219200"/>
          </a:xfrm>
          <a:prstGeom prst="rect">
            <a:avLst/>
          </a:prstGeom>
          <a:noFill/>
          <a:ln w="8001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n-US" sz="1000" b="1" dirty="0">
                <a:latin typeface="+mn-lt"/>
              </a:rPr>
              <a:t>VR CASE </a:t>
            </a:r>
          </a:p>
          <a:p>
            <a:pPr algn="ctr" eaLnBrk="0" hangingPunct="0"/>
            <a:endParaRPr lang="en-US" sz="1000" b="1" dirty="0">
              <a:latin typeface="+mn-lt"/>
            </a:endParaRPr>
          </a:p>
          <a:p>
            <a:pPr algn="ctr" eaLnBrk="0" hangingPunct="0"/>
            <a:r>
              <a:rPr lang="en-US" sz="1000" b="1" dirty="0">
                <a:latin typeface="+mn-lt"/>
              </a:rPr>
              <a:t>CLOSURE</a:t>
            </a:r>
          </a:p>
          <a:p>
            <a:pPr algn="ctr" eaLnBrk="0" hangingPunct="0"/>
            <a:endParaRPr lang="en-US" sz="1000" b="1" dirty="0">
              <a:latin typeface="+mn-lt"/>
            </a:endParaRPr>
          </a:p>
          <a:p>
            <a:pPr algn="ctr" eaLnBrk="0" hangingPunct="0"/>
            <a:r>
              <a:rPr lang="en-US" sz="1000" b="1" dirty="0">
                <a:latin typeface="+mn-lt"/>
              </a:rPr>
              <a:t>“REHABILITATED”</a:t>
            </a:r>
          </a:p>
          <a:p>
            <a:pPr algn="ctr" eaLnBrk="0" hangingPunct="0"/>
            <a:endParaRPr lang="en-US" sz="1000" b="1" dirty="0">
              <a:latin typeface="+mn-lt"/>
            </a:endParaRPr>
          </a:p>
        </p:txBody>
      </p:sp>
      <p:grpSp>
        <p:nvGrpSpPr>
          <p:cNvPr id="22546" name="Group 26"/>
          <p:cNvGrpSpPr>
            <a:grpSpLocks/>
          </p:cNvGrpSpPr>
          <p:nvPr/>
        </p:nvGrpSpPr>
        <p:grpSpPr bwMode="auto">
          <a:xfrm flipH="1">
            <a:off x="8305800" y="3124200"/>
            <a:ext cx="76200" cy="1524000"/>
            <a:chOff x="4323" y="2864"/>
            <a:chExt cx="58" cy="531"/>
          </a:xfrm>
        </p:grpSpPr>
        <p:sp>
          <p:nvSpPr>
            <p:cNvPr id="22559" name="Line 27"/>
            <p:cNvSpPr>
              <a:spLocks noChangeShapeType="1"/>
            </p:cNvSpPr>
            <p:nvPr/>
          </p:nvSpPr>
          <p:spPr bwMode="auto">
            <a:xfrm flipV="1">
              <a:off x="4351" y="2918"/>
              <a:ext cx="1" cy="477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2560" name="Freeform 28"/>
            <p:cNvSpPr>
              <a:spLocks/>
            </p:cNvSpPr>
            <p:nvPr/>
          </p:nvSpPr>
          <p:spPr bwMode="auto">
            <a:xfrm>
              <a:off x="4323" y="2864"/>
              <a:ext cx="58" cy="57"/>
            </a:xfrm>
            <a:custGeom>
              <a:avLst/>
              <a:gdLst>
                <a:gd name="T0" fmla="*/ 58 w 58"/>
                <a:gd name="T1" fmla="*/ 57 h 57"/>
                <a:gd name="T2" fmla="*/ 28 w 58"/>
                <a:gd name="T3" fmla="*/ 0 h 57"/>
                <a:gd name="T4" fmla="*/ 0 w 58"/>
                <a:gd name="T5" fmla="*/ 57 h 57"/>
                <a:gd name="T6" fmla="*/ 58 w 58"/>
                <a:gd name="T7" fmla="*/ 57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57">
                  <a:moveTo>
                    <a:pt x="58" y="57"/>
                  </a:moveTo>
                  <a:lnTo>
                    <a:pt x="28" y="0"/>
                  </a:lnTo>
                  <a:lnTo>
                    <a:pt x="0" y="57"/>
                  </a:lnTo>
                  <a:lnTo>
                    <a:pt x="58" y="57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</p:grpSp>
      <p:sp>
        <p:nvSpPr>
          <p:cNvPr id="22547" name="Rectangle 29"/>
          <p:cNvSpPr>
            <a:spLocks noChangeArrowheads="1"/>
          </p:cNvSpPr>
          <p:nvPr/>
        </p:nvSpPr>
        <p:spPr bwMode="auto">
          <a:xfrm>
            <a:off x="760413" y="6477000"/>
            <a:ext cx="66675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700" dirty="0">
                <a:solidFill>
                  <a:srgbClr val="000000"/>
                </a:solidFill>
                <a:latin typeface="Times New Roman" pitchFamily="18" charset="0"/>
              </a:rPr>
              <a:t>SERS TEAM 6/97</a:t>
            </a:r>
            <a:endParaRPr lang="en-US" sz="4000" b="1" i="1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22548" name="AutoShape 30"/>
          <p:cNvSpPr>
            <a:spLocks noChangeArrowheads="1"/>
          </p:cNvSpPr>
          <p:nvPr/>
        </p:nvSpPr>
        <p:spPr bwMode="auto">
          <a:xfrm>
            <a:off x="990600" y="2133600"/>
            <a:ext cx="2819400" cy="838200"/>
          </a:xfrm>
          <a:prstGeom prst="homePlate">
            <a:avLst>
              <a:gd name="adj" fmla="val 84091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+mn-lt"/>
            </a:endParaRPr>
          </a:p>
        </p:txBody>
      </p:sp>
      <p:sp>
        <p:nvSpPr>
          <p:cNvPr id="22549" name="AutoShape 31"/>
          <p:cNvSpPr>
            <a:spLocks noChangeArrowheads="1"/>
          </p:cNvSpPr>
          <p:nvPr/>
        </p:nvSpPr>
        <p:spPr bwMode="auto">
          <a:xfrm>
            <a:off x="4419600" y="1600200"/>
            <a:ext cx="3962400" cy="1524000"/>
          </a:xfrm>
          <a:prstGeom prst="homePlate">
            <a:avLst>
              <a:gd name="adj" fmla="val 65000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+mn-lt"/>
            </a:endParaRPr>
          </a:p>
        </p:txBody>
      </p:sp>
      <p:sp>
        <p:nvSpPr>
          <p:cNvPr id="22550" name="Rectangle 32"/>
          <p:cNvSpPr>
            <a:spLocks noChangeArrowheads="1"/>
          </p:cNvSpPr>
          <p:nvPr/>
        </p:nvSpPr>
        <p:spPr bwMode="auto">
          <a:xfrm>
            <a:off x="6248400" y="3352800"/>
            <a:ext cx="1676400" cy="533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60 ADDITIONAL DAYS</a:t>
            </a:r>
          </a:p>
          <a:p>
            <a:pPr algn="ctr" eaLnBrk="0" hangingPunct="0"/>
            <a:r>
              <a:rPr lang="en-US" sz="1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OF STABLE</a:t>
            </a:r>
          </a:p>
          <a:p>
            <a:pPr algn="ctr" eaLnBrk="0" hangingPunct="0"/>
            <a:r>
              <a:rPr lang="en-US" sz="1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EMPLOYMENT</a:t>
            </a:r>
          </a:p>
        </p:txBody>
      </p:sp>
      <p:grpSp>
        <p:nvGrpSpPr>
          <p:cNvPr id="22551" name="Group 34"/>
          <p:cNvGrpSpPr>
            <a:grpSpLocks/>
          </p:cNvGrpSpPr>
          <p:nvPr/>
        </p:nvGrpSpPr>
        <p:grpSpPr bwMode="auto">
          <a:xfrm>
            <a:off x="685800" y="3200400"/>
            <a:ext cx="76200" cy="1295400"/>
            <a:chOff x="1935" y="2811"/>
            <a:chExt cx="58" cy="478"/>
          </a:xfrm>
        </p:grpSpPr>
        <p:sp>
          <p:nvSpPr>
            <p:cNvPr id="22557" name="Line 35"/>
            <p:cNvSpPr>
              <a:spLocks noChangeShapeType="1"/>
            </p:cNvSpPr>
            <p:nvPr/>
          </p:nvSpPr>
          <p:spPr bwMode="auto">
            <a:xfrm flipV="1">
              <a:off x="1963" y="2864"/>
              <a:ext cx="1" cy="425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2558" name="Freeform 36"/>
            <p:cNvSpPr>
              <a:spLocks/>
            </p:cNvSpPr>
            <p:nvPr/>
          </p:nvSpPr>
          <p:spPr bwMode="auto">
            <a:xfrm>
              <a:off x="1935" y="2811"/>
              <a:ext cx="58" cy="57"/>
            </a:xfrm>
            <a:custGeom>
              <a:avLst/>
              <a:gdLst>
                <a:gd name="T0" fmla="*/ 58 w 58"/>
                <a:gd name="T1" fmla="*/ 57 h 57"/>
                <a:gd name="T2" fmla="*/ 28 w 58"/>
                <a:gd name="T3" fmla="*/ 0 h 57"/>
                <a:gd name="T4" fmla="*/ 0 w 58"/>
                <a:gd name="T5" fmla="*/ 57 h 57"/>
                <a:gd name="T6" fmla="*/ 58 w 58"/>
                <a:gd name="T7" fmla="*/ 57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57">
                  <a:moveTo>
                    <a:pt x="58" y="57"/>
                  </a:moveTo>
                  <a:lnTo>
                    <a:pt x="28" y="0"/>
                  </a:lnTo>
                  <a:lnTo>
                    <a:pt x="0" y="57"/>
                  </a:lnTo>
                  <a:lnTo>
                    <a:pt x="58" y="57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22552" name="Group 37"/>
          <p:cNvGrpSpPr>
            <a:grpSpLocks/>
          </p:cNvGrpSpPr>
          <p:nvPr/>
        </p:nvGrpSpPr>
        <p:grpSpPr bwMode="auto">
          <a:xfrm>
            <a:off x="5715000" y="3124200"/>
            <a:ext cx="152400" cy="1676400"/>
            <a:chOff x="1935" y="2811"/>
            <a:chExt cx="58" cy="478"/>
          </a:xfrm>
        </p:grpSpPr>
        <p:sp>
          <p:nvSpPr>
            <p:cNvPr id="22555" name="Line 38"/>
            <p:cNvSpPr>
              <a:spLocks noChangeShapeType="1"/>
            </p:cNvSpPr>
            <p:nvPr/>
          </p:nvSpPr>
          <p:spPr bwMode="auto">
            <a:xfrm flipV="1">
              <a:off x="1963" y="2864"/>
              <a:ext cx="1" cy="425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2556" name="Freeform 39"/>
            <p:cNvSpPr>
              <a:spLocks/>
            </p:cNvSpPr>
            <p:nvPr/>
          </p:nvSpPr>
          <p:spPr bwMode="auto">
            <a:xfrm>
              <a:off x="1935" y="2811"/>
              <a:ext cx="58" cy="57"/>
            </a:xfrm>
            <a:custGeom>
              <a:avLst/>
              <a:gdLst>
                <a:gd name="T0" fmla="*/ 58 w 58"/>
                <a:gd name="T1" fmla="*/ 57 h 57"/>
                <a:gd name="T2" fmla="*/ 28 w 58"/>
                <a:gd name="T3" fmla="*/ 0 h 57"/>
                <a:gd name="T4" fmla="*/ 0 w 58"/>
                <a:gd name="T5" fmla="*/ 57 h 57"/>
                <a:gd name="T6" fmla="*/ 58 w 58"/>
                <a:gd name="T7" fmla="*/ 57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57">
                  <a:moveTo>
                    <a:pt x="58" y="57"/>
                  </a:moveTo>
                  <a:lnTo>
                    <a:pt x="28" y="0"/>
                  </a:lnTo>
                  <a:lnTo>
                    <a:pt x="0" y="57"/>
                  </a:lnTo>
                  <a:lnTo>
                    <a:pt x="58" y="57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</p:grpSp>
      <p:sp>
        <p:nvSpPr>
          <p:cNvPr id="22553" name="Rectangle 40"/>
          <p:cNvSpPr>
            <a:spLocks noChangeArrowheads="1"/>
          </p:cNvSpPr>
          <p:nvPr/>
        </p:nvSpPr>
        <p:spPr bwMode="auto">
          <a:xfrm>
            <a:off x="533400" y="4495800"/>
            <a:ext cx="1143000" cy="685800"/>
          </a:xfrm>
          <a:prstGeom prst="rect">
            <a:avLst/>
          </a:prstGeom>
          <a:noFill/>
          <a:ln w="8001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n-US" sz="1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INDIVIDUAL CAREER PLAN</a:t>
            </a:r>
          </a:p>
        </p:txBody>
      </p:sp>
      <p:sp>
        <p:nvSpPr>
          <p:cNvPr id="22554" name="Text Box 41"/>
          <p:cNvSpPr txBox="1">
            <a:spLocks noChangeArrowheads="1"/>
          </p:cNvSpPr>
          <p:nvPr/>
        </p:nvSpPr>
        <p:spPr bwMode="auto">
          <a:xfrm>
            <a:off x="2133600" y="1219200"/>
            <a:ext cx="647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Sequence for Successful SE Outcomes</a:t>
            </a:r>
          </a:p>
        </p:txBody>
      </p:sp>
    </p:spTree>
    <p:extLst>
      <p:ext uri="{BB962C8B-B14F-4D97-AF65-F5344CB8AC3E}">
        <p14:creationId xmlns:p14="http://schemas.microsoft.com/office/powerpoint/2010/main" val="153668469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9"/>
              </a:clrFrom>
              <a:clrTo>
                <a:srgbClr val="F7F7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295400"/>
            <a:ext cx="4259317" cy="4663966"/>
          </a:xfrm>
          <a:prstGeom prst="rect">
            <a:avLst/>
          </a:prstGeom>
        </p:spPr>
      </p:pic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2400300" y="1066800"/>
            <a:ext cx="44958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It’s Your Team</a:t>
            </a:r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7621081"/>
              </p:ext>
            </p:extLst>
          </p:nvPr>
        </p:nvGraphicFramePr>
        <p:xfrm>
          <a:off x="2857500" y="1813034"/>
          <a:ext cx="61341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79" name="Picture 7" descr="C:\Users\cedupoint\AppData\Local\Microsoft\Windows\Temporary Internet Files\Content.IE5\06KP2T1K\MP900422772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76600"/>
            <a:ext cx="2590800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068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9060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Social Security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/>
              <a:t>SSI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199"/>
            <a:ext cx="4040188" cy="3048001"/>
          </a:xfrm>
        </p:spPr>
        <p:txBody>
          <a:bodyPr/>
          <a:lstStyle/>
          <a:p>
            <a:r>
              <a:rPr lang="en-US" sz="2400" dirty="0"/>
              <a:t>Supplemental Security Income</a:t>
            </a:r>
          </a:p>
          <a:p>
            <a:pPr lvl="1"/>
            <a:r>
              <a:rPr lang="en-US" sz="2400" dirty="0"/>
              <a:t>Pays benefits based on financial need to cover basic needs for food, clothing, and shelter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/>
              <a:t>SSDI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43199"/>
            <a:ext cx="4041775" cy="3048001"/>
          </a:xfrm>
        </p:spPr>
        <p:txBody>
          <a:bodyPr/>
          <a:lstStyle/>
          <a:p>
            <a:r>
              <a:rPr lang="en-US" sz="2200" dirty="0"/>
              <a:t>Social Security Disability Insurance</a:t>
            </a:r>
          </a:p>
          <a:p>
            <a:pPr lvl="1"/>
            <a:r>
              <a:rPr lang="en-US" sz="2200" dirty="0"/>
              <a:t>Pays benefits to you and certain members of your family if you are “insured,” meaning that you worked long enough and paid Social Security taxes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57200" y="5902324"/>
            <a:ext cx="8229600" cy="803276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1"/>
            </a:solidFill>
            <a:prstDash val="solid"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/>
              <a:t>For more information on Eligibility of these programs, please visit </a:t>
            </a:r>
            <a:r>
              <a:rPr lang="en-US" sz="2400" dirty="0">
                <a:hlinkClick r:id="rId3"/>
              </a:rPr>
              <a:t>https://www.ssa.gov/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657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Social Security Work Incentives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Did you know:</a:t>
            </a:r>
          </a:p>
          <a:p>
            <a:r>
              <a:rPr lang="en-US" sz="3600" dirty="0"/>
              <a:t>Special rules make it possible for people with disabilities to work and still receive monthly payments and Medicare or Medicaid</a:t>
            </a:r>
          </a:p>
          <a:p>
            <a:r>
              <a:rPr lang="en-US" sz="3600" dirty="0"/>
              <a:t>Social Security calls these rules "work incentives"</a:t>
            </a:r>
          </a:p>
        </p:txBody>
      </p:sp>
    </p:spTree>
    <p:extLst>
      <p:ext uri="{BB962C8B-B14F-4D97-AF65-F5344CB8AC3E}">
        <p14:creationId xmlns:p14="http://schemas.microsoft.com/office/powerpoint/2010/main" val="373121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648200" y="2133600"/>
            <a:ext cx="44196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More self-sufficient (money, choices, etc.)</a:t>
            </a:r>
          </a:p>
          <a:p>
            <a:r>
              <a:rPr lang="en-US" dirty="0"/>
              <a:t>Relationships with other people</a:t>
            </a:r>
          </a:p>
          <a:p>
            <a:r>
              <a:rPr lang="en-US" dirty="0"/>
              <a:t>Inclusion in community activities</a:t>
            </a:r>
          </a:p>
          <a:p>
            <a:r>
              <a:rPr lang="en-US" dirty="0"/>
              <a:t>Better health </a:t>
            </a:r>
          </a:p>
          <a:p>
            <a:r>
              <a:rPr lang="en-US" dirty="0"/>
              <a:t>Increased self-esteem and self worth</a:t>
            </a:r>
          </a:p>
          <a:p>
            <a:r>
              <a:rPr lang="en-US" dirty="0"/>
              <a:t>Less danger of abuse and exploitation</a:t>
            </a:r>
          </a:p>
          <a:p>
            <a:r>
              <a:rPr lang="en-US" dirty="0"/>
              <a:t>SUCCESS!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0"/>
          <a:stretch/>
        </p:blipFill>
        <p:spPr>
          <a:xfrm>
            <a:off x="0" y="2426475"/>
            <a:ext cx="3962400" cy="4126725"/>
          </a:xfrm>
          <a:prstGeom prst="rect">
            <a:avLst/>
          </a:prstGeom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838200"/>
          </a:xfrm>
          <a:solidFill>
            <a:schemeClr val="bg1">
              <a:alpha val="42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The Value of Work</a:t>
            </a:r>
          </a:p>
        </p:txBody>
      </p:sp>
    </p:spTree>
    <p:extLst>
      <p:ext uri="{BB962C8B-B14F-4D97-AF65-F5344CB8AC3E}">
        <p14:creationId xmlns:p14="http://schemas.microsoft.com/office/powerpoint/2010/main" val="3352491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06680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Maintain Social Security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9921" y="2514600"/>
            <a:ext cx="5134079" cy="4110613"/>
          </a:xfrm>
        </p:spPr>
        <p:txBody>
          <a:bodyPr/>
          <a:lstStyle/>
          <a:p>
            <a:r>
              <a:rPr lang="en-US" sz="2400" dirty="0"/>
              <a:t>It is </a:t>
            </a:r>
            <a:r>
              <a:rPr lang="en-US" sz="2400" b="1" dirty="0"/>
              <a:t>important</a:t>
            </a:r>
            <a:r>
              <a:rPr lang="en-US" sz="2400" dirty="0"/>
              <a:t> that parents require child/adult to have a shelter obligation</a:t>
            </a:r>
          </a:p>
          <a:p>
            <a:pPr lvl="1"/>
            <a:r>
              <a:rPr lang="en-US" sz="2000" dirty="0"/>
              <a:t>Individuals will receive the Maximum Supplemental Security Income (SSI) benefit amount of $810.00</a:t>
            </a:r>
          </a:p>
          <a:p>
            <a:r>
              <a:rPr lang="en-US" sz="2400" dirty="0"/>
              <a:t>If under the age of 18, child is no eligible for SSI benefits due to their parents' income</a:t>
            </a:r>
          </a:p>
          <a:p>
            <a:pPr lvl="1"/>
            <a:r>
              <a:rPr lang="en-US" sz="2000" dirty="0"/>
              <a:t>Parents' income is excluded at age 18, so be sure to apply for benefits at the age of 18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" t="16012" r="12883"/>
          <a:stretch/>
        </p:blipFill>
        <p:spPr>
          <a:xfrm>
            <a:off x="34228" y="2831363"/>
            <a:ext cx="3975693" cy="34770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95837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Helpful tips for students and families </a:t>
            </a:r>
            <a:r>
              <a:rPr lang="en-US" sz="2400" dirty="0">
                <a:latin typeface="+mj-lt"/>
              </a:rPr>
              <a:t>with</a:t>
            </a:r>
            <a:r>
              <a:rPr lang="en-US" sz="2800" dirty="0">
                <a:latin typeface="+mj-lt"/>
              </a:rPr>
              <a:t> disabilities</a:t>
            </a:r>
          </a:p>
        </p:txBody>
      </p:sp>
    </p:spTree>
    <p:extLst>
      <p:ext uri="{BB962C8B-B14F-4D97-AF65-F5344CB8AC3E}">
        <p14:creationId xmlns:p14="http://schemas.microsoft.com/office/powerpoint/2010/main" val="2801163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06680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Social Security Work Incentives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458200" cy="4419600"/>
          </a:xfrm>
        </p:spPr>
        <p:txBody>
          <a:bodyPr/>
          <a:lstStyle/>
          <a:p>
            <a:r>
              <a:rPr lang="en-US" dirty="0"/>
              <a:t>Student Earned Income Exclusion</a:t>
            </a:r>
          </a:p>
          <a:p>
            <a:pPr lvl="1"/>
            <a:r>
              <a:rPr lang="en-US" dirty="0"/>
              <a:t>Allows a person under age 22 and regularly attending school to exclude earning from income</a:t>
            </a:r>
          </a:p>
          <a:p>
            <a:r>
              <a:rPr lang="en-US" dirty="0"/>
              <a:t>Impairment Related Work Expense (IRWE)</a:t>
            </a:r>
          </a:p>
          <a:p>
            <a:pPr lvl="1"/>
            <a:r>
              <a:rPr lang="en-US" dirty="0"/>
              <a:t>Is an SSI and SSDI Work Incentive</a:t>
            </a:r>
          </a:p>
          <a:p>
            <a:pPr lvl="1"/>
            <a:r>
              <a:rPr lang="en-US" dirty="0"/>
              <a:t>Out-of-pocket expenses that support a disability to allow a person to earn income, even if those items or services are also needed for non-work activities can be deducted from the amount of earnings</a:t>
            </a:r>
          </a:p>
          <a:p>
            <a:pPr lvl="2"/>
            <a:r>
              <a:rPr lang="en-US" dirty="0"/>
              <a:t>EX: Transportation, medication, medical devices, and personal care assistance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82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648" y="4883486"/>
            <a:ext cx="1666352" cy="16819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Workforce Innovation Opportunity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WIOA is…</a:t>
            </a:r>
          </a:p>
          <a:p>
            <a:r>
              <a:rPr lang="en-US" sz="2400" dirty="0"/>
              <a:t>Federal law passed July 22, 2014</a:t>
            </a:r>
          </a:p>
          <a:p>
            <a:r>
              <a:rPr lang="en-US" sz="2400" dirty="0"/>
              <a:t>Replaces the Workforce Investment Act of 1998 (WIA)</a:t>
            </a:r>
          </a:p>
          <a:p>
            <a:r>
              <a:rPr lang="en-US" sz="2400" dirty="0"/>
              <a:t>Amends the Adult Education and Family Literacy Act, Wagner </a:t>
            </a:r>
            <a:r>
              <a:rPr lang="en-US" sz="2400" dirty="0" err="1"/>
              <a:t>Peyser</a:t>
            </a:r>
            <a:r>
              <a:rPr lang="en-US" sz="2400" dirty="0"/>
              <a:t> Act, and the Rehabilitation Act of 1973</a:t>
            </a:r>
          </a:p>
          <a:p>
            <a:r>
              <a:rPr lang="en-US" sz="2400" dirty="0"/>
              <a:t>Requires states to align workforce development programs</a:t>
            </a:r>
          </a:p>
          <a:p>
            <a:pPr defTabSz="228600">
              <a:tabLst>
                <a:tab pos="228600" algn="l"/>
              </a:tabLst>
            </a:pPr>
            <a:r>
              <a:rPr lang="en-US" sz="2400" dirty="0"/>
              <a:t>Regarding Transition Youth, requires certain Pre-Employment Transition services to be made available to all students with disabilities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1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68580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More New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648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Workforce Innovation and Opportunity Act  (WIOA)</a:t>
            </a:r>
          </a:p>
          <a:p>
            <a:r>
              <a:rPr lang="en-US" dirty="0"/>
              <a:t>15% of VR funds  dedicated for Pre-Employment Services for Youth</a:t>
            </a:r>
          </a:p>
          <a:p>
            <a:r>
              <a:rPr lang="en-US" dirty="0"/>
              <a:t>Supported Employment Grant Funds require 50% spent on youth</a:t>
            </a:r>
          </a:p>
          <a:p>
            <a:r>
              <a:rPr lang="en-US" dirty="0"/>
              <a:t>Places a focus on Business as a key customer to VR</a:t>
            </a:r>
          </a:p>
          <a:p>
            <a:r>
              <a:rPr lang="en-US" b="1" dirty="0"/>
              <a:t>Section 511 of WIOA </a:t>
            </a:r>
            <a:r>
              <a:rPr lang="en-US" dirty="0"/>
              <a:t>very important regarding youth and adults participating in subminimum wage employment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28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556" y="3657600"/>
            <a:ext cx="2260904" cy="22820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Section 511 of WIOA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09799"/>
            <a:ext cx="6184295" cy="446790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Provides Information on:</a:t>
            </a:r>
            <a:br>
              <a:rPr lang="en-US" b="1" dirty="0"/>
            </a:b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New rules and requirements regarding Sub-Minimum Wage for current participants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New rules for youth prior to participating in Sub-Minimum Wage employment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8774">
            <a:off x="6781477" y="4653251"/>
            <a:ext cx="2108240" cy="14046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47114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4900"/>
            <a:ext cx="8229600" cy="10668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WIOA Pre-Employment </a:t>
            </a:r>
            <a:br>
              <a:rPr lang="en-US" dirty="0"/>
            </a:br>
            <a:r>
              <a:rPr lang="en-US" dirty="0"/>
              <a:t>Transition Services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/>
              <a:t>Includes:  </a:t>
            </a:r>
            <a:br>
              <a:rPr lang="en-US" sz="3200" dirty="0"/>
            </a:br>
            <a:r>
              <a:rPr lang="en-US" sz="2400" b="1" dirty="0"/>
              <a:t>Career Assessment and Counseling</a:t>
            </a:r>
          </a:p>
          <a:p>
            <a:pPr lvl="1"/>
            <a:r>
              <a:rPr lang="en-US" sz="2000" dirty="0"/>
              <a:t>Discovery</a:t>
            </a:r>
          </a:p>
          <a:p>
            <a:pPr lvl="1"/>
            <a:r>
              <a:rPr lang="en-US" sz="2000" dirty="0"/>
              <a:t>SE Individual Career Plan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Workplace Readiness Training</a:t>
            </a:r>
          </a:p>
          <a:p>
            <a:pPr lvl="1"/>
            <a:r>
              <a:rPr lang="en-US" sz="2000" dirty="0"/>
              <a:t>Pre-Placement Training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Community Based Work Experiences</a:t>
            </a:r>
          </a:p>
          <a:p>
            <a:pPr lvl="1"/>
            <a:r>
              <a:rPr lang="en-US" sz="2000" dirty="0"/>
              <a:t>OJT or Job Coaching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Self-Advocacy Instruction and Peer Mentoring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Postsecondary Career Counseling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3162300"/>
            <a:ext cx="2476500" cy="2476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5757">
            <a:off x="6326859" y="3429898"/>
            <a:ext cx="21336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39499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1" b="22557"/>
          <a:stretch/>
        </p:blipFill>
        <p:spPr>
          <a:xfrm>
            <a:off x="6116270" y="3505200"/>
            <a:ext cx="1992093" cy="328999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0814" y="1973437"/>
            <a:ext cx="8882958" cy="4717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Florida Governor Rick Scott and Florida Legislators have appropriated </a:t>
            </a:r>
            <a:r>
              <a:rPr lang="en-US" sz="2400" b="1" dirty="0"/>
              <a:t>$500,000 </a:t>
            </a:r>
            <a:r>
              <a:rPr lang="en-US" sz="2400" dirty="0"/>
              <a:t>to APD for the Fiscal Year (FY) 2016/17 to help APD clients on the waiting list find and maintain </a:t>
            </a:r>
            <a:r>
              <a:rPr lang="en-US" sz="2400" b="1" dirty="0"/>
              <a:t>employment and/or internships. </a:t>
            </a:r>
            <a:r>
              <a:rPr lang="en-US" sz="2400" dirty="0"/>
              <a:t>APD was appropriated $750,000 for FY 2017/18.</a:t>
            </a:r>
            <a:endParaRPr lang="en-US" sz="2400" b="1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7493" y="1074787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Employment Enhancement Project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3810000"/>
            <a:ext cx="502920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latin typeface="+mn-lt"/>
              </a:rPr>
              <a:t>Job Seekers must be: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+mn-lt"/>
              </a:rPr>
              <a:t>At least 18 years old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+mn-lt"/>
              </a:rPr>
              <a:t>On the APD Waiting List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+mn-lt"/>
              </a:rPr>
              <a:t>Interested in having a Job</a:t>
            </a:r>
          </a:p>
        </p:txBody>
      </p:sp>
    </p:spTree>
    <p:extLst>
      <p:ext uri="{BB962C8B-B14F-4D97-AF65-F5344CB8AC3E}">
        <p14:creationId xmlns:p14="http://schemas.microsoft.com/office/powerpoint/2010/main" val="81525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255766" y="2057400"/>
            <a:ext cx="8784867" cy="4648200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Highest priority will be for people leaving school to begin working in competitive employment </a:t>
            </a:r>
          </a:p>
          <a:p>
            <a:pPr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Employment Enhancement Project (EEP) funds are non-recurring, with optimistic projections for additional funds for future Fiscal Years</a:t>
            </a:r>
          </a:p>
          <a:p>
            <a:pPr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Services will be provided by APD Supported Employment Providers and authorized through service authorizations 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Standard Supported Employment rates apply</a:t>
            </a:r>
          </a:p>
          <a:p>
            <a:pPr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Services to be funded include: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Supported Employment Coaching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Follow-Along Services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Paid Internships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Transportation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5638800" y="4016946"/>
            <a:ext cx="3048000" cy="2254833"/>
          </a:xfrm>
          <a:prstGeom prst="cloudCallout">
            <a:avLst>
              <a:gd name="adj1" fmla="val -28380"/>
              <a:gd name="adj2" fmla="val 616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84940" y="4381500"/>
            <a:ext cx="25557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Participation in EEP does not affect an individual’s Waiting List status. This project is specific to employment.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Employment Enhancement Project</a:t>
            </a:r>
          </a:p>
        </p:txBody>
      </p:sp>
    </p:spTree>
    <p:extLst>
      <p:ext uri="{BB962C8B-B14F-4D97-AF65-F5344CB8AC3E}">
        <p14:creationId xmlns:p14="http://schemas.microsoft.com/office/powerpoint/2010/main" val="363384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752" y="4267200"/>
            <a:ext cx="2365248" cy="2365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0642">
            <a:off x="7066519" y="5199762"/>
            <a:ext cx="1789712" cy="11931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61288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Moving Supported Employment </a:t>
            </a:r>
            <a:br>
              <a:rPr lang="en-US" sz="3200" dirty="0"/>
            </a:br>
            <a:r>
              <a:rPr lang="en-US" sz="3200" dirty="0"/>
              <a:t>Forward In VR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44958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Additional services needed to support individuals with the most significant and complex disabilities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Discovery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Customized Employment-Customized Job Placement Services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Other factors needed to improve VR’s services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Access to well trained and quality providers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Incentives needed to encourage providers to take the needed time to provide employment services for individuals with the most significant disabilities</a:t>
            </a:r>
          </a:p>
          <a:p>
            <a:pPr>
              <a:lnSpc>
                <a:spcPct val="120000"/>
              </a:lnSpc>
            </a:pP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/>
              <a:t>VR Counselor’s “vision” of all individuals as employable with 		         the right supports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461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627" y="1866900"/>
            <a:ext cx="2226797" cy="2219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Customized Employment (CE)?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WIOA Definition</a:t>
            </a:r>
          </a:p>
          <a:p>
            <a:pPr lvl="1"/>
            <a:r>
              <a:rPr lang="en-US" sz="2000" dirty="0"/>
              <a:t>To be customized, employment must be:</a:t>
            </a:r>
          </a:p>
          <a:p>
            <a:pPr lvl="2"/>
            <a:r>
              <a:rPr lang="en-US" sz="2000" dirty="0"/>
              <a:t>Paid competitive work</a:t>
            </a:r>
          </a:p>
          <a:p>
            <a:pPr lvl="2"/>
            <a:r>
              <a:rPr lang="en-US" sz="2000" dirty="0"/>
              <a:t>Integrated settings</a:t>
            </a:r>
          </a:p>
          <a:p>
            <a:pPr lvl="2"/>
            <a:r>
              <a:rPr lang="en-US" sz="2000" dirty="0"/>
              <a:t>Ongoing supports</a:t>
            </a:r>
            <a:br>
              <a:rPr lang="en-US" sz="2000" dirty="0"/>
            </a:br>
            <a:endParaRPr lang="en-US" sz="2000" dirty="0"/>
          </a:p>
          <a:p>
            <a:pPr lvl="1"/>
            <a:r>
              <a:rPr lang="en-US" sz="2000" dirty="0"/>
              <a:t>Simply stated, CE means individualizing the employment relationship between employees and employers in ways that meet the needs of both</a:t>
            </a:r>
            <a:br>
              <a:rPr lang="en-US" sz="2000" dirty="0"/>
            </a:br>
            <a:endParaRPr lang="en-US" sz="2000" dirty="0"/>
          </a:p>
          <a:p>
            <a:pPr lvl="1"/>
            <a:r>
              <a:rPr lang="en-US" sz="2000" dirty="0"/>
              <a:t>Employment development is determined by the individual, not openings or market demand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978">
            <a:off x="6898798" y="2822401"/>
            <a:ext cx="1677111" cy="1274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41916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9060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Who is VR and APD?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/>
              <a:t>VR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199"/>
            <a:ext cx="4040188" cy="3840163"/>
          </a:xfrm>
        </p:spPr>
        <p:txBody>
          <a:bodyPr/>
          <a:lstStyle/>
          <a:p>
            <a:r>
              <a:rPr lang="en-US" sz="2400" dirty="0"/>
              <a:t>Florida State Agency</a:t>
            </a:r>
          </a:p>
          <a:p>
            <a:r>
              <a:rPr lang="en-US" sz="2400" dirty="0"/>
              <a:t>Help people with disabilities find and maintain employment and enhance their independence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/>
              <a:t>APD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43199"/>
            <a:ext cx="4041775" cy="3840164"/>
          </a:xfrm>
        </p:spPr>
        <p:txBody>
          <a:bodyPr/>
          <a:lstStyle/>
          <a:p>
            <a:r>
              <a:rPr lang="en-US" sz="2200" dirty="0"/>
              <a:t>Florida State Agency</a:t>
            </a:r>
          </a:p>
          <a:p>
            <a:r>
              <a:rPr lang="en-US" sz="2200" dirty="0"/>
              <a:t>Supports persons with developmental disabilities in living, learning, and working in their communities</a:t>
            </a:r>
          </a:p>
          <a:p>
            <a:r>
              <a:rPr lang="en-US" sz="2200" dirty="0"/>
              <a:t>Administers the Florida Home and Community-Based Medicaid Waiver Services </a:t>
            </a:r>
          </a:p>
          <a:p>
            <a:pPr lvl="1"/>
            <a:r>
              <a:rPr lang="en-US" sz="2200" dirty="0"/>
              <a:t>Also referred to as </a:t>
            </a:r>
            <a:r>
              <a:rPr lang="en-US" sz="2200" dirty="0" err="1"/>
              <a:t>iBudget</a:t>
            </a:r>
            <a:r>
              <a:rPr lang="en-US" sz="2200" dirty="0"/>
              <a:t> Waiver or HCBS Waiver</a:t>
            </a:r>
          </a:p>
        </p:txBody>
      </p:sp>
    </p:spTree>
    <p:extLst>
      <p:ext uri="{BB962C8B-B14F-4D97-AF65-F5344CB8AC3E}">
        <p14:creationId xmlns:p14="http://schemas.microsoft.com/office/powerpoint/2010/main" val="2081034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924050"/>
            <a:ext cx="6477000" cy="4857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295400"/>
            <a:ext cx="9144000" cy="765175"/>
          </a:xfrm>
        </p:spPr>
        <p:txBody>
          <a:bodyPr/>
          <a:lstStyle/>
          <a:p>
            <a: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  <a:t>VR’s and APD’s Commitment to You</a:t>
            </a:r>
          </a:p>
        </p:txBody>
      </p:sp>
    </p:spTree>
    <p:extLst>
      <p:ext uri="{BB962C8B-B14F-4D97-AF65-F5344CB8AC3E}">
        <p14:creationId xmlns:p14="http://schemas.microsoft.com/office/powerpoint/2010/main" val="6793878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4419600" cy="1796511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35898"/>
            <a:ext cx="4157662" cy="443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6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3352800"/>
          </a:xfrm>
          <a:ln>
            <a:solidFill>
              <a:srgbClr val="0070C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Jan Pearce</a:t>
            </a:r>
            <a:br>
              <a:rPr lang="en-US" dirty="0"/>
            </a:br>
            <a:r>
              <a:rPr lang="en-US" dirty="0"/>
              <a:t>(850) 245-3302</a:t>
            </a:r>
            <a:br>
              <a:rPr lang="en-US" dirty="0"/>
            </a:br>
            <a:r>
              <a:rPr lang="en-US" sz="2400" dirty="0"/>
              <a:t>Jan.Pearce@vr.fldoe.org</a:t>
            </a:r>
            <a:br>
              <a:rPr lang="en-US" sz="2400" dirty="0"/>
            </a:br>
            <a:endParaRPr lang="en-US" sz="2400" dirty="0"/>
          </a:p>
          <a:p>
            <a:pPr>
              <a:spcBef>
                <a:spcPts val="0"/>
              </a:spcBef>
            </a:pPr>
            <a:r>
              <a:rPr lang="en-US" dirty="0"/>
              <a:t>Local Contacts - Handout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2"/>
              </a:rPr>
              <a:t>www.rehabworks.org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335280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Meghan Murray</a:t>
            </a:r>
            <a:br>
              <a:rPr lang="en-US" dirty="0"/>
            </a:br>
            <a:r>
              <a:rPr lang="en-US" dirty="0"/>
              <a:t>(850) 410-2876</a:t>
            </a:r>
            <a:br>
              <a:rPr lang="en-US" dirty="0"/>
            </a:br>
            <a:r>
              <a:rPr lang="en-US" sz="2200" dirty="0"/>
              <a:t>Meghan.Murray@apdcares.org</a:t>
            </a:r>
            <a:br>
              <a:rPr lang="en-US" dirty="0"/>
            </a:b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Local Contacts - Handout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hlinkClick r:id="rId3"/>
              </a:rPr>
              <a:t>www.apdcares.org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2" b="33341"/>
          <a:stretch/>
        </p:blipFill>
        <p:spPr>
          <a:xfrm>
            <a:off x="2202180" y="5181600"/>
            <a:ext cx="458724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77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 idx="4294967295"/>
          </p:nvPr>
        </p:nvSpPr>
        <p:spPr>
          <a:xfrm>
            <a:off x="0" y="1143000"/>
            <a:ext cx="9144000" cy="609600"/>
          </a:xfrm>
        </p:spPr>
        <p:txBody>
          <a:bodyPr/>
          <a:lstStyle/>
          <a:p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Eligibility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457200" y="2284089"/>
            <a:ext cx="4040188" cy="5353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VR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2895600"/>
            <a:ext cx="4040188" cy="381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accent1"/>
                </a:solidFill>
              </a:rPr>
              <a:t>Physical</a:t>
            </a:r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u="sng" dirty="0"/>
              <a:t>or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1"/>
                </a:solidFill>
              </a:rPr>
              <a:t>mental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impairment that results in a substantial impediment  </a:t>
            </a:r>
          </a:p>
          <a:p>
            <a:pPr lvl="1"/>
            <a:r>
              <a:rPr lang="en-US" sz="2400" dirty="0"/>
              <a:t>To prepare for, gain, or retain </a:t>
            </a:r>
            <a:r>
              <a:rPr lang="en-US" sz="2400" b="1" dirty="0">
                <a:solidFill>
                  <a:schemeClr val="accent1"/>
                </a:solidFill>
              </a:rPr>
              <a:t>employment</a:t>
            </a:r>
          </a:p>
          <a:p>
            <a:r>
              <a:rPr lang="en-US" sz="2400" dirty="0"/>
              <a:t>Benefit from VR services</a:t>
            </a:r>
          </a:p>
          <a:p>
            <a:r>
              <a:rPr lang="en-US" sz="2400" dirty="0"/>
              <a:t>SSA recipient</a:t>
            </a:r>
          </a:p>
          <a:p>
            <a:endParaRPr lang="en-US" sz="2800" dirty="0"/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4645025" y="2284089"/>
            <a:ext cx="4041775" cy="5353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APD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645025" y="2895600"/>
            <a:ext cx="4041775" cy="381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Autism</a:t>
            </a:r>
          </a:p>
          <a:p>
            <a:r>
              <a:rPr lang="en-US" sz="2400" dirty="0"/>
              <a:t>Cerebral palsy</a:t>
            </a:r>
          </a:p>
          <a:p>
            <a:r>
              <a:rPr lang="en-US" sz="2400" dirty="0"/>
              <a:t>Down syndrome</a:t>
            </a:r>
          </a:p>
          <a:p>
            <a:r>
              <a:rPr lang="en-US" sz="2400" dirty="0"/>
              <a:t>Intellectual disabilities</a:t>
            </a:r>
          </a:p>
          <a:p>
            <a:r>
              <a:rPr lang="en-US" sz="2400" dirty="0"/>
              <a:t>Prader-Willi syndrome </a:t>
            </a:r>
          </a:p>
          <a:p>
            <a:r>
              <a:rPr lang="en-US" sz="2400" dirty="0"/>
              <a:t>Spina bifida</a:t>
            </a:r>
          </a:p>
          <a:p>
            <a:r>
              <a:rPr lang="en-US" sz="2400" dirty="0"/>
              <a:t>Phelan-</a:t>
            </a:r>
            <a:r>
              <a:rPr lang="en-US" sz="2400" dirty="0" err="1"/>
              <a:t>McDermid</a:t>
            </a:r>
            <a:r>
              <a:rPr lang="en-US" sz="2400" dirty="0"/>
              <a:t> syndrome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66725" y="1752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Provide service to Floridians with</a:t>
            </a:r>
            <a:r>
              <a:rPr lang="en-US" sz="2800" dirty="0"/>
              <a:t>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9060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How VR and APD Can Help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/>
              <a:t>VR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199"/>
            <a:ext cx="4040188" cy="3840163"/>
          </a:xfrm>
        </p:spPr>
        <p:txBody>
          <a:bodyPr/>
          <a:lstStyle/>
          <a:p>
            <a:r>
              <a:rPr lang="en-US" sz="2400" dirty="0"/>
              <a:t>Determine eligibility</a:t>
            </a:r>
          </a:p>
          <a:p>
            <a:r>
              <a:rPr lang="en-US" sz="2400" dirty="0"/>
              <a:t>Vocational planning </a:t>
            </a:r>
          </a:p>
          <a:p>
            <a:r>
              <a:rPr lang="en-US" sz="2400" dirty="0"/>
              <a:t>Referral to other services</a:t>
            </a:r>
          </a:p>
          <a:p>
            <a:r>
              <a:rPr lang="en-US" sz="2400" dirty="0"/>
              <a:t>Guidance and counseling</a:t>
            </a:r>
          </a:p>
          <a:p>
            <a:r>
              <a:rPr lang="en-US" sz="2400" dirty="0"/>
              <a:t>Post Secondary School Options</a:t>
            </a:r>
          </a:p>
          <a:p>
            <a:r>
              <a:rPr lang="en-US" sz="2400" dirty="0"/>
              <a:t>Assure ongoing supports</a:t>
            </a:r>
          </a:p>
          <a:p>
            <a:r>
              <a:rPr lang="en-US" sz="2400" dirty="0"/>
              <a:t>Confirm that extended supports are possible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/>
              <a:t>APD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43199"/>
            <a:ext cx="4041775" cy="3840164"/>
          </a:xfrm>
        </p:spPr>
        <p:txBody>
          <a:bodyPr/>
          <a:lstStyle/>
          <a:p>
            <a:r>
              <a:rPr lang="en-US" sz="2200" dirty="0"/>
              <a:t>Confirm who wants to work</a:t>
            </a:r>
          </a:p>
          <a:p>
            <a:r>
              <a:rPr lang="en-US" sz="2200" dirty="0"/>
              <a:t>Assist in referral to VR</a:t>
            </a:r>
          </a:p>
          <a:p>
            <a:r>
              <a:rPr lang="en-US" sz="2200" dirty="0"/>
              <a:t>Assist in Job Placement if VR is unable to serve</a:t>
            </a:r>
          </a:p>
          <a:p>
            <a:r>
              <a:rPr lang="en-US" sz="2200" dirty="0"/>
              <a:t>Provide the medically needed and community services needed to allow individual to work</a:t>
            </a:r>
          </a:p>
          <a:p>
            <a:r>
              <a:rPr lang="en-US" sz="2200" dirty="0"/>
              <a:t>Provide ongoing employment supports</a:t>
            </a:r>
          </a:p>
        </p:txBody>
      </p:sp>
    </p:spTree>
    <p:extLst>
      <p:ext uri="{BB962C8B-B14F-4D97-AF65-F5344CB8AC3E}">
        <p14:creationId xmlns:p14="http://schemas.microsoft.com/office/powerpoint/2010/main" val="3027083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9060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APD Services Provided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981200"/>
            <a:ext cx="43434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Life Skills Development 1 (Companion)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Life Skills Development 2 (Supported Employment)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Life Skills Development 3 (Adult Day Training)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Personal Supports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Respite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Consumable Medical Supplies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Durable Medical Supplies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Support Coordination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Transportation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Speech 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Occupational 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Physical Therapy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3675" y="1981200"/>
            <a:ext cx="4191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Supported Living Coach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Residential Habilitation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Standard and Live-in Residential Habilitation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Behavior Focus Residential Habilitation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Intensive Behavior Residential Habilitation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Dental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Behavior Analysis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Behavior Assistant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Specialized Mental Health Counseling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Skilled Nursing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Residential Nursing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144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9060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VR Services Provided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300" y="2209800"/>
            <a:ext cx="8153400" cy="434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Medical and Psychological Assessment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Vocational Evaluation and Planning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Career Counseling and Guidance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Training and Education After High School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Job-Site Assessment and Accommodations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Job Placement/Job Coaching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Discovery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On-the-Job Training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Supported Employment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Assistive Technology and Devices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Time-Limited Medical and/or Psychological Treatment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AND many more</a:t>
            </a:r>
          </a:p>
        </p:txBody>
      </p:sp>
    </p:spTree>
    <p:extLst>
      <p:ext uri="{BB962C8B-B14F-4D97-AF65-F5344CB8AC3E}">
        <p14:creationId xmlns:p14="http://schemas.microsoft.com/office/powerpoint/2010/main" val="1365085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67000"/>
            <a:ext cx="7772400" cy="3101975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62100"/>
            <a:ext cx="7772400" cy="914400"/>
          </a:xfrm>
        </p:spPr>
        <p:txBody>
          <a:bodyPr/>
          <a:lstStyle/>
          <a:p>
            <a:r>
              <a:rPr lang="en-US" sz="4000" b="1" dirty="0">
                <a:solidFill>
                  <a:srgbClr val="39639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Work, Work, and More Work – </a:t>
            </a:r>
            <a:br>
              <a:rPr lang="en-US" sz="4000" b="1" dirty="0">
                <a:solidFill>
                  <a:srgbClr val="39639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000" b="1" dirty="0">
                <a:solidFill>
                  <a:srgbClr val="39639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The VR Program is …</a:t>
            </a:r>
            <a:endParaRPr lang="en-US" dirty="0"/>
          </a:p>
        </p:txBody>
      </p:sp>
      <p:pic>
        <p:nvPicPr>
          <p:cNvPr id="8194" name="Picture 2" descr="C:\Users\cedupoint\AppData\Local\Microsoft\Windows\Temporary Internet Files\Content.IE5\06KP2T1K\MP90030576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76" y="2057400"/>
            <a:ext cx="3428492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B84AA7-76CD-40C7-9580-D6EA80CF2D95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438400"/>
            <a:ext cx="5486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endParaRPr lang="en-US" sz="2400" dirty="0">
              <a:solidFill>
                <a:prstClr val="black"/>
              </a:solidFill>
              <a:latin typeface="+mn-lt"/>
            </a:endParaRP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+mn-lt"/>
              </a:rPr>
              <a:t>Employment-focused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+mn-lt"/>
              </a:rPr>
              <a:t>Based on eligibility criteria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400" dirty="0">
                <a:solidFill>
                  <a:prstClr val="black"/>
                </a:solidFill>
                <a:latin typeface="+mn-lt"/>
              </a:rPr>
              <a:t>have a goal/desire to become employed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400" dirty="0">
                <a:solidFill>
                  <a:prstClr val="black"/>
                </a:solidFill>
                <a:latin typeface="+mn-lt"/>
              </a:rPr>
              <a:t>their physical or mental disability interferes with their ability to become employed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+mn-lt"/>
              </a:rPr>
              <a:t>A Federal/State Partnership</a:t>
            </a:r>
          </a:p>
        </p:txBody>
      </p:sp>
    </p:spTree>
    <p:extLst>
      <p:ext uri="{BB962C8B-B14F-4D97-AF65-F5344CB8AC3E}">
        <p14:creationId xmlns:p14="http://schemas.microsoft.com/office/powerpoint/2010/main" val="252614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66401"/>
          </a:xfrm>
        </p:spPr>
        <p:txBody>
          <a:bodyPr/>
          <a:lstStyle/>
          <a:p>
            <a:r>
              <a:rPr lang="en-US" sz="4400" dirty="0">
                <a:solidFill>
                  <a:schemeClr val="accent4">
                    <a:lumMod val="75000"/>
                  </a:schemeClr>
                </a:solidFill>
              </a:rPr>
              <a:t>Florida Working Together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324587"/>
            <a:ext cx="3810000" cy="15468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2759" y="1880801"/>
            <a:ext cx="8763000" cy="13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Florida is an Employment First State –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Update in 2016 became legislation</a:t>
            </a:r>
            <a:endParaRPr lang="en-US" dirty="0">
              <a:latin typeface="+mn-lt"/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Governor Rick Scott released an Executive Order (13-284) in 2103 Reaffirming Florida’s commitment to Employment for Floridians with Disabilities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Employment First Collaborative Members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4290" y="3181529"/>
            <a:ext cx="426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Agency for Persons with Disabilities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Department of Economic Opportunity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Workforce Florida, Inc. d/b/a CareerSource Florida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Department of Children and Families, Substance Abuse and Mental Health Office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Florida Developmental Disabilities Council, Inc. 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05300" y="3181529"/>
            <a:ext cx="43815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Department of Education, Division of Exceptional Education and Student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Department of Education, Division of Vocational Rehabilitation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Department of Education, Division of Blind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Florida Association of Rehabilitation Facilities, Inc.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3505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Employment and You Increasing Successful Employment Outcomes Family Café-June 2016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The Value of Work&amp;quot;&quot;/&gt;&lt;property id=&quot;20307&quot; value=&quot;390&quot;/&gt;&lt;/object&gt;&lt;object type=&quot;3&quot; unique_id=&quot;10005&quot;&gt;&lt;property id=&quot;20148&quot; value=&quot;5&quot;/&gt;&lt;property id=&quot;20300&quot; value=&quot;Slide 3 - &amp;quot;Who is VR and APD?&amp;quot;&quot;/&gt;&lt;property id=&quot;20307&quot; value=&quot;373&quot;/&gt;&lt;/object&gt;&lt;object type=&quot;3&quot; unique_id=&quot;10006&quot;&gt;&lt;property id=&quot;20148&quot; value=&quot;5&quot;/&gt;&lt;property id=&quot;20300&quot; value=&quot;Slide 4 - &amp;quot;VR Services Provided&amp;quot;&quot;/&gt;&lt;property id=&quot;20307&quot; value=&quot;413&quot;/&gt;&lt;/object&gt;&lt;object type=&quot;3&quot; unique_id=&quot;10007&quot;&gt;&lt;property id=&quot;20148&quot; value=&quot;5&quot;/&gt;&lt;property id=&quot;20300&quot; value=&quot;Slide 5 - &amp;quot;APD Services Provided&amp;quot;&quot;/&gt;&lt;property id=&quot;20307&quot; value=&quot;414&quot;/&gt;&lt;/object&gt;&lt;object type=&quot;3&quot; unique_id=&quot;10008&quot;&gt;&lt;property id=&quot;20148&quot; value=&quot;5&quot;/&gt;&lt;property id=&quot;20300&quot; value=&quot;Slide 6 - &amp;quot;Eligibility&amp;quot;&quot;/&gt;&lt;property id=&quot;20307&quot; value=&quot;283&quot;/&gt;&lt;/object&gt;&lt;object type=&quot;3&quot; unique_id=&quot;10009&quot;&gt;&lt;property id=&quot;20148&quot; value=&quot;5&quot;/&gt;&lt;property id=&quot;20300&quot; value=&quot;Slide 7 - &amp;quot;How VR and APD Can Help&amp;quot;&quot;/&gt;&lt;property id=&quot;20307&quot; value=&quot;412&quot;/&gt;&lt;/object&gt;&lt;object type=&quot;3&quot; unique_id=&quot;10010&quot;&gt;&lt;property id=&quot;20148&quot; value=&quot;5&quot;/&gt;&lt;property id=&quot;20300&quot; value=&quot;Slide 8 - &amp;quot;Florida Working Together&amp;quot;&quot;/&gt;&lt;property id=&quot;20307&quot; value=&quot;415&quot;/&gt;&lt;/object&gt;&lt;object type=&quot;3&quot; unique_id=&quot;10011&quot;&gt;&lt;property id=&quot;20148&quot; value=&quot;5&quot;/&gt;&lt;property id=&quot;20300&quot; value=&quot;Slide 9 - &amp;quot; &amp;quot;&quot;/&gt;&lt;property id=&quot;20307&quot; value=&quot;392&quot;/&gt;&lt;/object&gt;&lt;object type=&quot;3&quot; unique_id=&quot;10012&quot;&gt;&lt;property id=&quot;20148&quot; value=&quot;5&quot;/&gt;&lt;property id=&quot;20300&quot; value=&quot;Slide 10 - &amp;quot;Competitive Employment Approaches&amp;quot;&quot;/&gt;&lt;property id=&quot;20307&quot; value=&quot;311&quot;/&gt;&lt;/object&gt;&lt;object type=&quot;3&quot; unique_id=&quot;10013&quot;&gt;&lt;property id=&quot;20148&quot; value=&quot;5&quot;/&gt;&lt;property id=&quot;20300&quot; value=&quot;Slide 11 - &amp;quot;Your Career-Your Option &amp;quot;&quot;/&gt;&lt;property id=&quot;20307&quot; value=&quot;395&quot;/&gt;&lt;/object&gt;&lt;object type=&quot;3&quot; unique_id=&quot;10014&quot;&gt;&lt;property id=&quot;20148&quot; value=&quot;5&quot;/&gt;&lt;property id=&quot;20300&quot; value=&quot;Slide 12 - &amp;quot;Your Decision to Work&amp;quot;&quot;/&gt;&lt;property id=&quot;20307&quot; value=&quot;369&quot;/&gt;&lt;/object&gt;&lt;object type=&quot;3&quot; unique_id=&quot;10015&quot;&gt;&lt;property id=&quot;20148&quot; value=&quot;5&quot;/&gt;&lt;property id=&quot;20300&quot; value=&quot;Slide 13 - &amp;quot;Social Security&amp;quot;&quot;/&gt;&lt;property id=&quot;20307&quot; value=&quot;416&quot;/&gt;&lt;/object&gt;&lt;object type=&quot;3&quot; unique_id=&quot;10016&quot;&gt;&lt;property id=&quot;20148&quot; value=&quot;5&quot;/&gt;&lt;property id=&quot;20300&quot; value=&quot;Slide 14 - &amp;quot;Social Security Work Incentives&amp;quot;&quot;/&gt;&lt;property id=&quot;20307&quot; value=&quot;370&quot;/&gt;&lt;/object&gt;&lt;object type=&quot;3&quot; unique_id=&quot;10017&quot;&gt;&lt;property id=&quot;20148&quot; value=&quot;5&quot;/&gt;&lt;property id=&quot;20300&quot; value=&quot;Slide 15 - &amp;quot;Maintain Social Security Benefits&amp;quot;&quot;/&gt;&lt;property id=&quot;20307&quot; value=&quot;371&quot;/&gt;&lt;/object&gt;&lt;object type=&quot;3&quot; unique_id=&quot;10018&quot;&gt;&lt;property id=&quot;20148&quot; value=&quot;5&quot;/&gt;&lt;property id=&quot;20300&quot; value=&quot;Slide 16 - &amp;quot;Social Security Work Incentives&amp;quot;&quot;/&gt;&lt;property id=&quot;20307&quot; value=&quot;417&quot;/&gt;&lt;/object&gt;&lt;object type=&quot;3&quot; unique_id=&quot;10019&quot;&gt;&lt;property id=&quot;20148&quot; value=&quot;5&quot;/&gt;&lt;property id=&quot;20300&quot; value=&quot;Slide 17 - &amp;quot;Its Your TEAM&amp;quot;&quot;/&gt;&lt;property id=&quot;20307&quot; value=&quot;343&quot;/&gt;&lt;/object&gt;&lt;object type=&quot;3&quot; unique_id=&quot;10020&quot;&gt;&lt;property id=&quot;20148&quot; value=&quot;5&quot;/&gt;&lt;property id=&quot;20300&quot; value=&quot;Slide 18&quot;/&gt;&lt;property id=&quot;20307&quot; value=&quot;402&quot;/&gt;&lt;/object&gt;&lt;object type=&quot;3&quot; unique_id=&quot;10021&quot;&gt;&lt;property id=&quot;20148&quot; value=&quot;5&quot;/&gt;&lt;property id=&quot;20300&quot; value=&quot;Slide 19 - &amp;quot;Follow-Along Funding Sources&amp;quot;&quot;/&gt;&lt;property id=&quot;20307&quot; value=&quot;344&quot;/&gt;&lt;/object&gt;&lt;object type=&quot;3&quot; unique_id=&quot;10022&quot;&gt;&lt;property id=&quot;20148&quot; value=&quot;5&quot;/&gt;&lt;property id=&quot;20300&quot; value=&quot;Slide 20 - &amp;quot;More New Information&amp;quot;&quot;/&gt;&lt;property id=&quot;20307&quot; value=&quot;421&quot;/&gt;&lt;/object&gt;&lt;object type=&quot;3&quot; unique_id=&quot;10023&quot;&gt;&lt;property id=&quot;20148&quot; value=&quot;5&quot;/&gt;&lt;property id=&quot;20300&quot; value=&quot;Slide 21 - &amp;quot;Employment Enhancement Project&amp;quot;&quot;/&gt;&lt;property id=&quot;20307&quot; value=&quot;419&quot;/&gt;&lt;/object&gt;&lt;object type=&quot;3&quot; unique_id=&quot;10024&quot;&gt;&lt;property id=&quot;20148&quot; value=&quot;5&quot;/&gt;&lt;property id=&quot;20300&quot; value=&quot;Slide 22 - &amp;quot;Employment Enhancement Project&amp;quot;&quot;/&gt;&lt;property id=&quot;20307&quot; value=&quot;420&quot;/&gt;&lt;/object&gt;&lt;object type=&quot;3&quot; unique_id=&quot;10025&quot;&gt;&lt;property id=&quot;20148&quot; value=&quot;5&quot;/&gt;&lt;property id=&quot;20300&quot; value=&quot;Slide 23 - &amp;quot;Success Stories&amp;quot;&quot;/&gt;&lt;property id=&quot;20307&quot; value=&quot;410&quot;/&gt;&lt;/object&gt;&lt;object type=&quot;3&quot; unique_id=&quot;10026&quot;&gt;&lt;property id=&quot;20148&quot; value=&quot;5&quot;/&gt;&lt;property id=&quot;20300&quot; value=&quot;Slide 24 - &amp;quot;VR and APD Commitment to You&amp;quot;&quot;/&gt;&lt;property id=&quot;20307&quot; value=&quot;297&quot;/&gt;&lt;/object&gt;&lt;object type=&quot;3&quot; unique_id=&quot;10027&quot;&gt;&lt;property id=&quot;20148&quot; value=&quot;5&quot;/&gt;&lt;property id=&quot;20300&quot; value=&quot;Slide 25 - &amp;quot;Questions&amp;quot;&quot;/&gt;&lt;property id=&quot;20307&quot; value=&quot;418&quot;/&gt;&lt;/object&gt;&lt;object type=&quot;3&quot; unique_id=&quot;10028&quot;&gt;&lt;property id=&quot;20148&quot; value=&quot;5&quot;/&gt;&lt;property id=&quot;20300&quot; value=&quot;Slide 26&quot;/&gt;&lt;property id=&quot;20307&quot; value=&quot;368&quot;/&gt;&lt;/object&gt;&lt;object type=&quot;3&quot; unique_id=&quot;10029&quot;&gt;&lt;property id=&quot;20148&quot; value=&quot;5&quot;/&gt;&lt;property id=&quot;20300&quot; value=&quot;Slide 27 - &amp;quot;Workforce Innovation Opportunity Act&amp;quot;&quot;/&gt;&lt;property id=&quot;20307&quot; value=&quot;422&quot;/&gt;&lt;/object&gt;&lt;object type=&quot;3&quot; unique_id=&quot;10030&quot;&gt;&lt;property id=&quot;20148&quot; value=&quot;5&quot;/&gt;&lt;property id=&quot;20300&quot; value=&quot;Slide 28 - &amp;quot;Workforce Innovation and Opportunity Act (WIOA) Requirements&amp;quot;&quot;/&gt;&lt;property id=&quot;20307&quot; value=&quot;423&quot;/&gt;&lt;/object&gt;&lt;object type=&quot;3&quot; unique_id=&quot;10031&quot;&gt;&lt;property id=&quot;20148&quot; value=&quot;5&quot;/&gt;&lt;property id=&quot;20300&quot; value=&quot;Slide 29 - &amp;quot; WIOA Pre-Employment  Transition Services&amp;quot;&quot;/&gt;&lt;property id=&quot;20307&quot; value=&quot;424&quot;/&gt;&lt;/object&gt;&lt;object type=&quot;3&quot; unique_id=&quot;10032&quot;&gt;&lt;property id=&quot;20148&quot; value=&quot;5&quot;/&gt;&lt;property id=&quot;20300&quot; value=&quot;Slide 30 - &amp;quot;Section 511 of WIOA&amp;quot;&quot;/&gt;&lt;property id=&quot;20307&quot; value=&quot;425&quot;/&gt;&lt;/object&gt;&lt;object type=&quot;3&quot; unique_id=&quot;10033&quot;&gt;&lt;property id=&quot;20148&quot; value=&quot;5&quot;/&gt;&lt;property id=&quot;20300&quot; value=&quot;Slide 31 - &amp;quot;Supported Employment (SE) is:&amp;quot;&quot;/&gt;&lt;property id=&quot;20307&quot; value=&quot;426&quot;/&gt;&lt;/object&gt;&lt;object type=&quot;3&quot; unique_id=&quot;10034&quot;&gt;&lt;property id=&quot;20148&quot; value=&quot;5&quot;/&gt;&lt;property id=&quot;20300&quot; value=&quot;Slide 32 - &amp;quot;      Supported Employment        A Collaborative Process&amp;quot;&quot;/&gt;&lt;property id=&quot;20307&quot; value=&quot;427&quot;/&gt;&lt;/object&gt;&lt;object type=&quot;3&quot; unique_id=&quot;10035&quot;&gt;&lt;property id=&quot;20148&quot; value=&quot;5&quot;/&gt;&lt;property id=&quot;20300&quot; value=&quot;Slide 33 - &amp;quot;Moving Supported Employment  Forward In VR&amp;quot;&quot;/&gt;&lt;property id=&quot;20307&quot; value=&quot;428&quot;/&gt;&lt;/object&gt;&lt;object type=&quot;3&quot; unique_id=&quot;10036&quot;&gt;&lt;property id=&quot;20148&quot; value=&quot;5&quot;/&gt;&lt;property id=&quot;20300&quot; value=&quot;Slide 34 - &amp;quot;What is Customized Employment (CE)?&amp;quot;&quot;/&gt;&lt;property id=&quot;20307&quot; value=&quot;429&quot;/&gt;&lt;/object&gt;&lt;object type=&quot;3&quot; unique_id=&quot;10037&quot;&gt;&lt;property id=&quot;20148&quot; value=&quot;5&quot;/&gt;&lt;property id=&quot;20300&quot; value=&quot;Slide 35 - &amp;quot;Discovery (con’t)&amp;quot;&quot;/&gt;&lt;property id=&quot;20307&quot; value=&quot;430&quot;/&gt;&lt;/object&gt;&lt;object type=&quot;3&quot; unique_id=&quot;10038&quot;&gt;&lt;property id=&quot;20148&quot; value=&quot;5&quot;/&gt;&lt;property id=&quot;20300&quot; value=&quot;Slide 36 - &amp;quot;Workforce Innovation Opportunity Act&amp;quot;&quot;/&gt;&lt;property id=&quot;20307&quot; value=&quot;431&quot;/&gt;&lt;/object&gt;&lt;/object&gt;&lt;object type=&quot;8&quot; unique_id=&quot;1008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VRtemplateJ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CATIONALtemplate 1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5F5F5F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CATIONALtemplate 2">
        <a:dk1>
          <a:srgbClr val="000000"/>
        </a:dk1>
        <a:lt1>
          <a:srgbClr val="FFFFFF"/>
        </a:lt1>
        <a:dk2>
          <a:srgbClr val="002595"/>
        </a:dk2>
        <a:lt2>
          <a:srgbClr val="F8F8F8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5F5F5F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8EB4E6B2C8284DB6A6136222D642BA" ma:contentTypeVersion="0" ma:contentTypeDescription="Create a new document." ma:contentTypeScope="" ma:versionID="d54bac1d635808ffa64c108ec40e210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D1E9F1-B59D-4BD3-8C05-3DFE1C5968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DEC84F-1C85-419F-A008-29E9137B654A}">
  <ds:schemaRefs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FB5E7E4-B3BA-42FD-BF53-671FD46E92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VRTemplateJan</Template>
  <TotalTime>5334</TotalTime>
  <Words>1736</Words>
  <Application>Microsoft Office PowerPoint</Application>
  <PresentationFormat>On-screen Show (4:3)</PresentationFormat>
  <Paragraphs>332</Paragraphs>
  <Slides>32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Corbel</vt:lpstr>
      <vt:lpstr>Tahoma</vt:lpstr>
      <vt:lpstr>Times New Roman</vt:lpstr>
      <vt:lpstr>Wingdings</vt:lpstr>
      <vt:lpstr>Wingdings 3</vt:lpstr>
      <vt:lpstr>VRtemplateJan</vt:lpstr>
      <vt:lpstr>Navigating Employment  Services Family Café - June 2017</vt:lpstr>
      <vt:lpstr>The Value of Work</vt:lpstr>
      <vt:lpstr>Who is VR and APD?</vt:lpstr>
      <vt:lpstr>Eligibility</vt:lpstr>
      <vt:lpstr>How VR and APD Can Help</vt:lpstr>
      <vt:lpstr>APD Services Provided</vt:lpstr>
      <vt:lpstr>VR Services Provided</vt:lpstr>
      <vt:lpstr> </vt:lpstr>
      <vt:lpstr>Florida Working Together</vt:lpstr>
      <vt:lpstr>Competitive Employment Approaches</vt:lpstr>
      <vt:lpstr>Your Career-Your Option </vt:lpstr>
      <vt:lpstr>Your Decision to Work</vt:lpstr>
      <vt:lpstr>Supported Employment (SE) is:</vt:lpstr>
      <vt:lpstr>Supported Employment A Collaborative Process</vt:lpstr>
      <vt:lpstr>Follow-Along Funding Sources</vt:lpstr>
      <vt:lpstr>PowerPoint Presentation</vt:lpstr>
      <vt:lpstr>It’s Your Team</vt:lpstr>
      <vt:lpstr>Social Security</vt:lpstr>
      <vt:lpstr>Social Security Work Incentives</vt:lpstr>
      <vt:lpstr>Maintain Social Security Benefits</vt:lpstr>
      <vt:lpstr>Social Security Work Incentives</vt:lpstr>
      <vt:lpstr>Workforce Innovation Opportunity Act</vt:lpstr>
      <vt:lpstr>More New Information</vt:lpstr>
      <vt:lpstr>Section 511 of WIOA</vt:lpstr>
      <vt:lpstr> WIOA Pre-Employment  Transition Services</vt:lpstr>
      <vt:lpstr>Employment Enhancement Project</vt:lpstr>
      <vt:lpstr>Employment Enhancement Project</vt:lpstr>
      <vt:lpstr>Moving Supported Employment  Forward In VR</vt:lpstr>
      <vt:lpstr>What is Customized Employment (CE)?</vt:lpstr>
      <vt:lpstr>VR’s and APD’s Commitment to You</vt:lpstr>
      <vt:lpstr>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It Work Increasing Successful Employment Outcomes</dc:title>
  <dc:subject>Communications</dc:subject>
  <dc:creator>vrarxp</dc:creator>
  <cp:lastModifiedBy>Katie Strickland</cp:lastModifiedBy>
  <cp:revision>323</cp:revision>
  <cp:lastPrinted>2016-06-08T17:32:11Z</cp:lastPrinted>
  <dcterms:created xsi:type="dcterms:W3CDTF">2012-12-03T22:17:44Z</dcterms:created>
  <dcterms:modified xsi:type="dcterms:W3CDTF">2017-06-12T20:13:59Z</dcterms:modified>
  <cp:category>PowerPoint</cp:category>
</cp:coreProperties>
</file>